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1"/>
  </p:sldMasterIdLst>
  <p:notesMasterIdLst>
    <p:notesMasterId r:id="rId110"/>
  </p:notesMasterIdLst>
  <p:sldIdLst>
    <p:sldId id="256" r:id="rId2"/>
    <p:sldId id="437" r:id="rId3"/>
    <p:sldId id="403" r:id="rId4"/>
    <p:sldId id="292" r:id="rId5"/>
    <p:sldId id="454" r:id="rId6"/>
    <p:sldId id="368" r:id="rId7"/>
    <p:sldId id="472" r:id="rId8"/>
    <p:sldId id="312" r:id="rId9"/>
    <p:sldId id="408" r:id="rId10"/>
    <p:sldId id="409" r:id="rId11"/>
    <p:sldId id="410" r:id="rId12"/>
    <p:sldId id="411" r:id="rId13"/>
    <p:sldId id="412" r:id="rId14"/>
    <p:sldId id="413" r:id="rId15"/>
    <p:sldId id="311" r:id="rId16"/>
    <p:sldId id="310" r:id="rId17"/>
    <p:sldId id="457" r:id="rId18"/>
    <p:sldId id="456" r:id="rId19"/>
    <p:sldId id="298" r:id="rId20"/>
    <p:sldId id="299" r:id="rId21"/>
    <p:sldId id="300" r:id="rId22"/>
    <p:sldId id="458" r:id="rId23"/>
    <p:sldId id="301" r:id="rId24"/>
    <p:sldId id="459" r:id="rId25"/>
    <p:sldId id="303" r:id="rId26"/>
    <p:sldId id="305" r:id="rId27"/>
    <p:sldId id="306" r:id="rId28"/>
    <p:sldId id="307" r:id="rId29"/>
    <p:sldId id="308" r:id="rId30"/>
    <p:sldId id="309" r:id="rId31"/>
    <p:sldId id="404" r:id="rId32"/>
    <p:sldId id="416" r:id="rId33"/>
    <p:sldId id="417" r:id="rId34"/>
    <p:sldId id="418" r:id="rId35"/>
    <p:sldId id="422" r:id="rId36"/>
    <p:sldId id="423" r:id="rId37"/>
    <p:sldId id="424" r:id="rId38"/>
    <p:sldId id="425" r:id="rId39"/>
    <p:sldId id="426" r:id="rId40"/>
    <p:sldId id="427" r:id="rId41"/>
    <p:sldId id="428" r:id="rId42"/>
    <p:sldId id="323" r:id="rId43"/>
    <p:sldId id="355" r:id="rId44"/>
    <p:sldId id="339" r:id="rId45"/>
    <p:sldId id="356" r:id="rId46"/>
    <p:sldId id="340" r:id="rId47"/>
    <p:sldId id="357" r:id="rId48"/>
    <p:sldId id="341" r:id="rId49"/>
    <p:sldId id="376" r:id="rId50"/>
    <p:sldId id="377" r:id="rId51"/>
    <p:sldId id="460" r:id="rId52"/>
    <p:sldId id="358" r:id="rId53"/>
    <p:sldId id="342" r:id="rId54"/>
    <p:sldId id="359" r:id="rId55"/>
    <p:sldId id="343" r:id="rId56"/>
    <p:sldId id="360" r:id="rId57"/>
    <p:sldId id="344" r:id="rId58"/>
    <p:sldId id="378" r:id="rId59"/>
    <p:sldId id="379" r:id="rId60"/>
    <p:sldId id="461" r:id="rId61"/>
    <p:sldId id="464" r:id="rId62"/>
    <p:sldId id="465" r:id="rId63"/>
    <p:sldId id="466" r:id="rId64"/>
    <p:sldId id="467" r:id="rId65"/>
    <p:sldId id="468" r:id="rId66"/>
    <p:sldId id="469" r:id="rId67"/>
    <p:sldId id="470" r:id="rId68"/>
    <p:sldId id="471" r:id="rId69"/>
    <p:sldId id="462" r:id="rId70"/>
    <p:sldId id="395" r:id="rId71"/>
    <p:sldId id="345" r:id="rId72"/>
    <p:sldId id="396" r:id="rId73"/>
    <p:sldId id="346" r:id="rId74"/>
    <p:sldId id="397" r:id="rId75"/>
    <p:sldId id="347" r:id="rId76"/>
    <p:sldId id="380" r:id="rId77"/>
    <p:sldId id="381" r:id="rId78"/>
    <p:sldId id="463" r:id="rId79"/>
    <p:sldId id="398" r:id="rId80"/>
    <p:sldId id="348" r:id="rId81"/>
    <p:sldId id="399" r:id="rId82"/>
    <p:sldId id="349" r:id="rId83"/>
    <p:sldId id="400" r:id="rId84"/>
    <p:sldId id="350" r:id="rId85"/>
    <p:sldId id="382" r:id="rId86"/>
    <p:sldId id="383" r:id="rId87"/>
    <p:sldId id="421" r:id="rId88"/>
    <p:sldId id="429" r:id="rId89"/>
    <p:sldId id="420" r:id="rId90"/>
    <p:sldId id="401" r:id="rId91"/>
    <p:sldId id="405" r:id="rId92"/>
    <p:sldId id="370" r:id="rId93"/>
    <p:sldId id="434" r:id="rId94"/>
    <p:sldId id="432" r:id="rId95"/>
    <p:sldId id="433" r:id="rId96"/>
    <p:sldId id="394" r:id="rId97"/>
    <p:sldId id="406" r:id="rId98"/>
    <p:sldId id="331" r:id="rId99"/>
    <p:sldId id="332" r:id="rId100"/>
    <p:sldId id="333" r:id="rId101"/>
    <p:sldId id="334" r:id="rId102"/>
    <p:sldId id="335" r:id="rId103"/>
    <p:sldId id="336" r:id="rId104"/>
    <p:sldId id="337" r:id="rId105"/>
    <p:sldId id="436" r:id="rId106"/>
    <p:sldId id="407" r:id="rId107"/>
    <p:sldId id="338" r:id="rId108"/>
    <p:sldId id="291" r:id="rId109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Introduction" id="{DDF29EE2-2F60-49EA-821A-A39ACD2C0B3C}">
          <p14:sldIdLst>
            <p14:sldId id="256"/>
            <p14:sldId id="437"/>
            <p14:sldId id="403"/>
            <p14:sldId id="292"/>
            <p14:sldId id="454"/>
            <p14:sldId id="368"/>
            <p14:sldId id="472"/>
          </p14:sldIdLst>
        </p14:section>
        <p14:section name="SDLC &amp; OpenSAMM" id="{201CAD3A-8F8F-4E57-A760-00825A3C3CE0}">
          <p14:sldIdLst>
            <p14:sldId id="312"/>
            <p14:sldId id="408"/>
            <p14:sldId id="409"/>
            <p14:sldId id="410"/>
            <p14:sldId id="411"/>
            <p14:sldId id="412"/>
            <p14:sldId id="413"/>
            <p14:sldId id="311"/>
            <p14:sldId id="310"/>
            <p14:sldId id="457"/>
            <p14:sldId id="456"/>
            <p14:sldId id="298"/>
            <p14:sldId id="299"/>
            <p14:sldId id="300"/>
            <p14:sldId id="458"/>
            <p14:sldId id="301"/>
            <p14:sldId id="459"/>
            <p14:sldId id="303"/>
            <p14:sldId id="305"/>
            <p14:sldId id="306"/>
            <p14:sldId id="307"/>
            <p14:sldId id="308"/>
            <p14:sldId id="309"/>
          </p14:sldIdLst>
        </p14:section>
        <p14:section name="Applying OpenSAMM" id="{7F5920DA-48B4-4145-95A0-E7F9FEADB8B6}">
          <p14:sldIdLst>
            <p14:sldId id="404"/>
            <p14:sldId id="416"/>
            <p14:sldId id="417"/>
            <p14:sldId id="418"/>
            <p14:sldId id="422"/>
            <p14:sldId id="423"/>
            <p14:sldId id="424"/>
            <p14:sldId id="425"/>
            <p14:sldId id="426"/>
            <p14:sldId id="427"/>
            <p14:sldId id="428"/>
            <p14:sldId id="323"/>
            <p14:sldId id="355"/>
            <p14:sldId id="339"/>
            <p14:sldId id="356"/>
            <p14:sldId id="340"/>
            <p14:sldId id="357"/>
            <p14:sldId id="341"/>
            <p14:sldId id="376"/>
            <p14:sldId id="377"/>
            <p14:sldId id="460"/>
            <p14:sldId id="358"/>
            <p14:sldId id="342"/>
            <p14:sldId id="359"/>
            <p14:sldId id="343"/>
            <p14:sldId id="360"/>
            <p14:sldId id="344"/>
            <p14:sldId id="378"/>
            <p14:sldId id="379"/>
            <p14:sldId id="461"/>
            <p14:sldId id="464"/>
            <p14:sldId id="465"/>
            <p14:sldId id="466"/>
            <p14:sldId id="467"/>
            <p14:sldId id="468"/>
            <p14:sldId id="469"/>
            <p14:sldId id="470"/>
            <p14:sldId id="471"/>
            <p14:sldId id="462"/>
            <p14:sldId id="395"/>
            <p14:sldId id="345"/>
            <p14:sldId id="396"/>
            <p14:sldId id="346"/>
            <p14:sldId id="397"/>
            <p14:sldId id="347"/>
            <p14:sldId id="380"/>
            <p14:sldId id="381"/>
            <p14:sldId id="463"/>
            <p14:sldId id="398"/>
            <p14:sldId id="348"/>
            <p14:sldId id="399"/>
            <p14:sldId id="349"/>
            <p14:sldId id="400"/>
            <p14:sldId id="350"/>
            <p14:sldId id="382"/>
            <p14:sldId id="383"/>
            <p14:sldId id="421"/>
            <p14:sldId id="429"/>
            <p14:sldId id="420"/>
            <p14:sldId id="401"/>
          </p14:sldIdLst>
        </p14:section>
        <p14:section name="Tools" id="{FBCBB6DB-AB20-4CCA-BE93-21537290C845}">
          <p14:sldIdLst>
            <p14:sldId id="405"/>
            <p14:sldId id="370"/>
            <p14:sldId id="434"/>
            <p14:sldId id="432"/>
            <p14:sldId id="433"/>
            <p14:sldId id="394"/>
          </p14:sldIdLst>
        </p14:section>
        <p14:section name="Best Practices" id="{9005F977-EBDA-454A-A290-4E2629DC2E7F}">
          <p14:sldIdLst>
            <p14:sldId id="406"/>
            <p14:sldId id="331"/>
            <p14:sldId id="332"/>
            <p14:sldId id="333"/>
            <p14:sldId id="334"/>
            <p14:sldId id="335"/>
            <p14:sldId id="336"/>
            <p14:sldId id="337"/>
            <p14:sldId id="436"/>
            <p14:sldId id="407"/>
            <p14:sldId id="338"/>
            <p14:sldId id="291"/>
          </p14:sldIdLst>
        </p14:section>
        <p14:section name="Appendix - Agile" id="{2DF5A123-C770-422A-9292-F456D129375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12" autoAdjust="0"/>
  </p:normalViewPr>
  <p:slideViewPr>
    <p:cSldViewPr snapToGrid="0">
      <p:cViewPr varScale="1">
        <p:scale>
          <a:sx n="82" d="100"/>
          <a:sy n="82" d="100"/>
        </p:scale>
        <p:origin x="245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6830203331193124E-2"/>
          <c:y val="0"/>
          <c:w val="0.93522286205761818"/>
          <c:h val="0.81899185307540046"/>
        </c:manualLayout>
      </c:layout>
      <c:scatterChart>
        <c:scatterStyle val="smoothMarker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Bugs</c:v>
                </c:pt>
              </c:strCache>
            </c:strRef>
          </c:tx>
          <c:spPr>
            <a:ln w="76200"/>
          </c:spPr>
          <c:marker>
            <c:symbol val="none"/>
          </c:marker>
          <c:xVal>
            <c:numRef>
              <c:f>Sheet1!$A$2:$A$10</c:f>
              <c:numCache>
                <c:formatCode>General</c:formatCode>
                <c:ptCount val="9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</c:numCache>
            </c:numRef>
          </c:xVal>
          <c:yVal>
            <c:numRef>
              <c:f>Sheet1!$B$2:$B$10</c:f>
              <c:numCache>
                <c:formatCode>General</c:formatCode>
                <c:ptCount val="9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0.750000000000003</c:v>
                </c:pt>
                <c:pt idx="4">
                  <c:v>1</c:v>
                </c:pt>
                <c:pt idx="5">
                  <c:v>1.25</c:v>
                </c:pt>
                <c:pt idx="6">
                  <c:v>1.5</c:v>
                </c:pt>
                <c:pt idx="7">
                  <c:v>1.7500000000000022</c:v>
                </c:pt>
                <c:pt idx="8">
                  <c:v>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C8A-4505-A4E0-9766BC9C7BB6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Flaws</c:v>
                </c:pt>
              </c:strCache>
            </c:strRef>
          </c:tx>
          <c:spPr>
            <a:ln w="76200" cmpd="sng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Sheet1!$A$2:$A$10</c:f>
              <c:numCache>
                <c:formatCode>General</c:formatCode>
                <c:ptCount val="9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</c:numCache>
            </c:numRef>
          </c:xVal>
          <c:yVal>
            <c:numRef>
              <c:f>Sheet1!$C$2:$C$10</c:f>
              <c:numCache>
                <c:formatCode>General</c:formatCode>
                <c:ptCount val="9"/>
                <c:pt idx="0">
                  <c:v>2</c:v>
                </c:pt>
                <c:pt idx="1">
                  <c:v>1.7500000000000022</c:v>
                </c:pt>
                <c:pt idx="2">
                  <c:v>1.5</c:v>
                </c:pt>
                <c:pt idx="3">
                  <c:v>1.25</c:v>
                </c:pt>
                <c:pt idx="4">
                  <c:v>1</c:v>
                </c:pt>
                <c:pt idx="5">
                  <c:v>0.750000000000003</c:v>
                </c:pt>
                <c:pt idx="6">
                  <c:v>0.5</c:v>
                </c:pt>
                <c:pt idx="7">
                  <c:v>0.25</c:v>
                </c:pt>
                <c:pt idx="8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BC8A-4505-A4E0-9766BC9C7BB6}"/>
            </c:ext>
          </c:extLst>
        </c:ser>
        <c:ser>
          <c:idx val="0"/>
          <c:order val="2"/>
          <c:tx>
            <c:strRef>
              <c:f>Sheet1!$D$1</c:f>
              <c:strCache>
                <c:ptCount val="1"/>
                <c:pt idx="0">
                  <c:v>Cost</c:v>
                </c:pt>
              </c:strCache>
            </c:strRef>
          </c:tx>
          <c:spPr>
            <a:ln w="76200">
              <a:solidFill>
                <a:srgbClr val="FFC000"/>
              </a:solidFill>
            </a:ln>
          </c:spPr>
          <c:marker>
            <c:symbol val="none"/>
          </c:marker>
          <c:xVal>
            <c:numRef>
              <c:f>Sheet1!$A$2:$A$10</c:f>
              <c:numCache>
                <c:formatCode>General</c:formatCode>
                <c:ptCount val="9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</c:numCache>
            </c:numRef>
          </c:xVal>
          <c:yVal>
            <c:numRef>
              <c:f>Sheet1!$D$2:$D$10</c:f>
              <c:numCache>
                <c:formatCode>General</c:formatCode>
                <c:ptCount val="9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0.4</c:v>
                </c:pt>
                <c:pt idx="4">
                  <c:v>0.8</c:v>
                </c:pt>
                <c:pt idx="5">
                  <c:v>1.4</c:v>
                </c:pt>
                <c:pt idx="6">
                  <c:v>2.2000000000000002</c:v>
                </c:pt>
                <c:pt idx="7">
                  <c:v>4</c:v>
                </c:pt>
                <c:pt idx="8">
                  <c:v>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BC8A-4505-A4E0-9766BC9C7B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5044696"/>
        <c:axId val="375050968"/>
      </c:scatterChart>
      <c:valAx>
        <c:axId val="375044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75050968"/>
        <c:crosses val="autoZero"/>
        <c:crossBetween val="midCat"/>
      </c:valAx>
      <c:valAx>
        <c:axId val="37505096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375044696"/>
        <c:crosses val="autoZero"/>
        <c:crossBetween val="midCat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nl-BE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EB4864-1587-4437-9F1B-A2E12482D4E1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60D4C88-85D9-416C-8704-C37453C1C613}">
      <dgm:prSet phldrT="[Text]"/>
      <dgm:spPr/>
      <dgm:t>
        <a:bodyPr/>
        <a:lstStyle/>
        <a:p>
          <a:r>
            <a:rPr lang="en-GB" dirty="0" smtClean="0"/>
            <a:t>Quality</a:t>
          </a:r>
          <a:br>
            <a:rPr lang="en-GB" dirty="0" smtClean="0"/>
          </a:br>
          <a:r>
            <a:rPr lang="en-GB" dirty="0" smtClean="0"/>
            <a:t>(ISO 25010)</a:t>
          </a:r>
          <a:endParaRPr lang="en-GB" dirty="0"/>
        </a:p>
      </dgm:t>
    </dgm:pt>
    <dgm:pt modelId="{6DC69539-074E-476E-92A6-1EA05C08E43B}" type="parTrans" cxnId="{8B90CF73-0B11-426F-AB06-FCCC47E64924}">
      <dgm:prSet/>
      <dgm:spPr/>
      <dgm:t>
        <a:bodyPr/>
        <a:lstStyle/>
        <a:p>
          <a:endParaRPr lang="en-GB"/>
        </a:p>
      </dgm:t>
    </dgm:pt>
    <dgm:pt modelId="{6B2511A6-8D14-4B17-95DA-2F8B86F72056}" type="sibTrans" cxnId="{8B90CF73-0B11-426F-AB06-FCCC47E64924}">
      <dgm:prSet/>
      <dgm:spPr/>
      <dgm:t>
        <a:bodyPr/>
        <a:lstStyle/>
        <a:p>
          <a:endParaRPr lang="en-GB"/>
        </a:p>
      </dgm:t>
    </dgm:pt>
    <dgm:pt modelId="{3FA6ED8C-884B-40E0-B570-5AE2FB4AEAB2}">
      <dgm:prSet phldrT="[Text]"/>
      <dgm:spPr/>
      <dgm:t>
        <a:bodyPr/>
        <a:lstStyle/>
        <a:p>
          <a:r>
            <a:rPr lang="en-GB" dirty="0" smtClean="0"/>
            <a:t>Cost</a:t>
          </a:r>
          <a:endParaRPr lang="en-GB" dirty="0"/>
        </a:p>
      </dgm:t>
    </dgm:pt>
    <dgm:pt modelId="{9303896C-42A5-49A4-895E-34065CF9CAA0}" type="parTrans" cxnId="{FAE0DB70-D250-4C09-91CC-2EF7C23CB078}">
      <dgm:prSet/>
      <dgm:spPr/>
      <dgm:t>
        <a:bodyPr/>
        <a:lstStyle/>
        <a:p>
          <a:endParaRPr lang="en-GB"/>
        </a:p>
      </dgm:t>
    </dgm:pt>
    <dgm:pt modelId="{BC12D160-75DD-468A-B65A-08E013AD88DB}" type="sibTrans" cxnId="{FAE0DB70-D250-4C09-91CC-2EF7C23CB078}">
      <dgm:prSet/>
      <dgm:spPr/>
      <dgm:t>
        <a:bodyPr/>
        <a:lstStyle/>
        <a:p>
          <a:endParaRPr lang="en-GB"/>
        </a:p>
      </dgm:t>
    </dgm:pt>
    <dgm:pt modelId="{067C0EDB-0D3B-48CD-8974-315937356A9B}">
      <dgm:prSet phldrT="[Text]"/>
      <dgm:spPr/>
      <dgm:t>
        <a:bodyPr/>
        <a:lstStyle/>
        <a:p>
          <a:endParaRPr lang="en-GB" dirty="0"/>
        </a:p>
      </dgm:t>
    </dgm:pt>
    <dgm:pt modelId="{28E03CAF-E69F-40D4-B43D-347003340F53}" type="parTrans" cxnId="{83774E7B-3461-4CD4-9584-924B8D633E74}">
      <dgm:prSet/>
      <dgm:spPr/>
      <dgm:t>
        <a:bodyPr/>
        <a:lstStyle/>
        <a:p>
          <a:endParaRPr lang="en-GB"/>
        </a:p>
      </dgm:t>
    </dgm:pt>
    <dgm:pt modelId="{C1BCE646-08FF-4450-B6CB-B5BB223AF715}" type="sibTrans" cxnId="{83774E7B-3461-4CD4-9584-924B8D633E74}">
      <dgm:prSet/>
      <dgm:spPr/>
      <dgm:t>
        <a:bodyPr/>
        <a:lstStyle/>
        <a:p>
          <a:endParaRPr lang="en-GB"/>
        </a:p>
      </dgm:t>
    </dgm:pt>
    <dgm:pt modelId="{5C4BC669-0EC3-4247-92C3-253B6D85CE0D}">
      <dgm:prSet phldrT="[Text]"/>
      <dgm:spPr/>
      <dgm:t>
        <a:bodyPr/>
        <a:lstStyle/>
        <a:p>
          <a:r>
            <a:rPr lang="en-GB" dirty="0" smtClean="0"/>
            <a:t>Speed of Delivery</a:t>
          </a:r>
          <a:endParaRPr lang="en-GB" dirty="0"/>
        </a:p>
      </dgm:t>
    </dgm:pt>
    <dgm:pt modelId="{261D9802-DF9A-4F1E-898A-0C7AEB3EC65C}" type="parTrans" cxnId="{2A59A742-99E6-4831-B0DB-E1174DE274CF}">
      <dgm:prSet/>
      <dgm:spPr/>
      <dgm:t>
        <a:bodyPr/>
        <a:lstStyle/>
        <a:p>
          <a:endParaRPr lang="en-GB"/>
        </a:p>
      </dgm:t>
    </dgm:pt>
    <dgm:pt modelId="{FE19416B-0780-43A7-9A40-8787EE212388}" type="sibTrans" cxnId="{2A59A742-99E6-4831-B0DB-E1174DE274CF}">
      <dgm:prSet/>
      <dgm:spPr/>
      <dgm:t>
        <a:bodyPr/>
        <a:lstStyle/>
        <a:p>
          <a:endParaRPr lang="en-GB"/>
        </a:p>
      </dgm:t>
    </dgm:pt>
    <dgm:pt modelId="{641DDA49-FCA6-4E11-A226-A7552B607599}" type="pres">
      <dgm:prSet presAssocID="{91EB4864-1587-4437-9F1B-A2E12482D4E1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EA36D8C-18E7-4D92-969C-D41CC8E3FD5D}" type="pres">
      <dgm:prSet presAssocID="{91EB4864-1587-4437-9F1B-A2E12482D4E1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CBC9B03-44AA-49E4-B75C-40D2486430A0}" type="pres">
      <dgm:prSet presAssocID="{91EB4864-1587-4437-9F1B-A2E12482D4E1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81B3BCE-B5E2-4D55-ADA3-DA87811CEBA5}" type="pres">
      <dgm:prSet presAssocID="{91EB4864-1587-4437-9F1B-A2E12482D4E1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CDF6670-DF50-4E61-BC56-CE809A1F0711}" type="pres">
      <dgm:prSet presAssocID="{91EB4864-1587-4437-9F1B-A2E12482D4E1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15058B8-3687-47E4-99BA-33051E5A47AF}" type="presOf" srcId="{660D4C88-85D9-416C-8704-C37453C1C613}" destId="{EEA36D8C-18E7-4D92-969C-D41CC8E3FD5D}" srcOrd="0" destOrd="0" presId="urn:microsoft.com/office/officeart/2005/8/layout/pyramid4"/>
    <dgm:cxn modelId="{2A59A742-99E6-4831-B0DB-E1174DE274CF}" srcId="{91EB4864-1587-4437-9F1B-A2E12482D4E1}" destId="{5C4BC669-0EC3-4247-92C3-253B6D85CE0D}" srcOrd="3" destOrd="0" parTransId="{261D9802-DF9A-4F1E-898A-0C7AEB3EC65C}" sibTransId="{FE19416B-0780-43A7-9A40-8787EE212388}"/>
    <dgm:cxn modelId="{8B90CF73-0B11-426F-AB06-FCCC47E64924}" srcId="{91EB4864-1587-4437-9F1B-A2E12482D4E1}" destId="{660D4C88-85D9-416C-8704-C37453C1C613}" srcOrd="0" destOrd="0" parTransId="{6DC69539-074E-476E-92A6-1EA05C08E43B}" sibTransId="{6B2511A6-8D14-4B17-95DA-2F8B86F72056}"/>
    <dgm:cxn modelId="{F5474B76-E716-492F-9824-E95629DD4EE0}" type="presOf" srcId="{067C0EDB-0D3B-48CD-8974-315937356A9B}" destId="{D81B3BCE-B5E2-4D55-ADA3-DA87811CEBA5}" srcOrd="0" destOrd="0" presId="urn:microsoft.com/office/officeart/2005/8/layout/pyramid4"/>
    <dgm:cxn modelId="{6B9977EE-0A56-40BC-9FE0-E0BA0B517ADC}" type="presOf" srcId="{91EB4864-1587-4437-9F1B-A2E12482D4E1}" destId="{641DDA49-FCA6-4E11-A226-A7552B607599}" srcOrd="0" destOrd="0" presId="urn:microsoft.com/office/officeart/2005/8/layout/pyramid4"/>
    <dgm:cxn modelId="{59A813FB-D368-40FD-991A-E2552BD602F3}" type="presOf" srcId="{5C4BC669-0EC3-4247-92C3-253B6D85CE0D}" destId="{BCDF6670-DF50-4E61-BC56-CE809A1F0711}" srcOrd="0" destOrd="0" presId="urn:microsoft.com/office/officeart/2005/8/layout/pyramid4"/>
    <dgm:cxn modelId="{FAE0DB70-D250-4C09-91CC-2EF7C23CB078}" srcId="{91EB4864-1587-4437-9F1B-A2E12482D4E1}" destId="{3FA6ED8C-884B-40E0-B570-5AE2FB4AEAB2}" srcOrd="1" destOrd="0" parTransId="{9303896C-42A5-49A4-895E-34065CF9CAA0}" sibTransId="{BC12D160-75DD-468A-B65A-08E013AD88DB}"/>
    <dgm:cxn modelId="{83774E7B-3461-4CD4-9584-924B8D633E74}" srcId="{91EB4864-1587-4437-9F1B-A2E12482D4E1}" destId="{067C0EDB-0D3B-48CD-8974-315937356A9B}" srcOrd="2" destOrd="0" parTransId="{28E03CAF-E69F-40D4-B43D-347003340F53}" sibTransId="{C1BCE646-08FF-4450-B6CB-B5BB223AF715}"/>
    <dgm:cxn modelId="{A4916FAB-3E07-4F3C-AD66-6A034A44E752}" type="presOf" srcId="{3FA6ED8C-884B-40E0-B570-5AE2FB4AEAB2}" destId="{5CBC9B03-44AA-49E4-B75C-40D2486430A0}" srcOrd="0" destOrd="0" presId="urn:microsoft.com/office/officeart/2005/8/layout/pyramid4"/>
    <dgm:cxn modelId="{E516477A-D01E-4F09-8346-B7F7169FD910}" type="presParOf" srcId="{641DDA49-FCA6-4E11-A226-A7552B607599}" destId="{EEA36D8C-18E7-4D92-969C-D41CC8E3FD5D}" srcOrd="0" destOrd="0" presId="urn:microsoft.com/office/officeart/2005/8/layout/pyramid4"/>
    <dgm:cxn modelId="{E45EEDF0-C275-47FB-BAB7-0ED1402EBF65}" type="presParOf" srcId="{641DDA49-FCA6-4E11-A226-A7552B607599}" destId="{5CBC9B03-44AA-49E4-B75C-40D2486430A0}" srcOrd="1" destOrd="0" presId="urn:microsoft.com/office/officeart/2005/8/layout/pyramid4"/>
    <dgm:cxn modelId="{46B062C9-6773-4CA5-892A-1EEB252DCD3F}" type="presParOf" srcId="{641DDA49-FCA6-4E11-A226-A7552B607599}" destId="{D81B3BCE-B5E2-4D55-ADA3-DA87811CEBA5}" srcOrd="2" destOrd="0" presId="urn:microsoft.com/office/officeart/2005/8/layout/pyramid4"/>
    <dgm:cxn modelId="{1D9BA450-D9C5-467D-A53B-1075031427AF}" type="presParOf" srcId="{641DDA49-FCA6-4E11-A226-A7552B607599}" destId="{BCDF6670-DF50-4E61-BC56-CE809A1F0711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C3A843-16BC-4AAB-9CDC-48E549AD00A8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47C8790-88A3-41FF-81A7-F19629D5C2C4}">
      <dgm:prSet phldrT="[Text]"/>
      <dgm:spPr/>
      <dgm:t>
        <a:bodyPr/>
        <a:lstStyle/>
        <a:p>
          <a:r>
            <a:rPr lang="en-GB" dirty="0" smtClean="0"/>
            <a:t>Process</a:t>
          </a:r>
          <a:endParaRPr lang="en-GB" dirty="0"/>
        </a:p>
      </dgm:t>
    </dgm:pt>
    <dgm:pt modelId="{77355FA8-DBB1-4C22-B6DA-D1AF8A965E52}" type="parTrans" cxnId="{22868157-B800-4F39-A0EB-E104A2796A78}">
      <dgm:prSet/>
      <dgm:spPr/>
      <dgm:t>
        <a:bodyPr/>
        <a:lstStyle/>
        <a:p>
          <a:endParaRPr lang="en-GB"/>
        </a:p>
      </dgm:t>
    </dgm:pt>
    <dgm:pt modelId="{F4962774-3932-4AC9-9D48-0B8E37DCBCB2}" type="sibTrans" cxnId="{22868157-B800-4F39-A0EB-E104A2796A78}">
      <dgm:prSet/>
      <dgm:spPr/>
      <dgm:t>
        <a:bodyPr/>
        <a:lstStyle/>
        <a:p>
          <a:endParaRPr lang="en-GB"/>
        </a:p>
      </dgm:t>
    </dgm:pt>
    <dgm:pt modelId="{780D20CB-934F-4819-BA8D-C2454AC99ADF}">
      <dgm:prSet phldrT="[Text]"/>
      <dgm:spPr/>
      <dgm:t>
        <a:bodyPr/>
        <a:lstStyle/>
        <a:p>
          <a:r>
            <a:rPr lang="en-GB" dirty="0" smtClean="0"/>
            <a:t>Activities</a:t>
          </a:r>
          <a:endParaRPr lang="en-GB" dirty="0"/>
        </a:p>
      </dgm:t>
    </dgm:pt>
    <dgm:pt modelId="{DD954A31-1A91-4606-A9A8-143B492B6A9A}" type="parTrans" cxnId="{8560DBEE-CE5E-483D-AA65-83454D91BF19}">
      <dgm:prSet/>
      <dgm:spPr/>
      <dgm:t>
        <a:bodyPr/>
        <a:lstStyle/>
        <a:p>
          <a:endParaRPr lang="en-GB"/>
        </a:p>
      </dgm:t>
    </dgm:pt>
    <dgm:pt modelId="{023516CE-A0BB-4B3D-953B-4C09A10D4B17}" type="sibTrans" cxnId="{8560DBEE-CE5E-483D-AA65-83454D91BF19}">
      <dgm:prSet/>
      <dgm:spPr/>
      <dgm:t>
        <a:bodyPr/>
        <a:lstStyle/>
        <a:p>
          <a:endParaRPr lang="en-GB"/>
        </a:p>
      </dgm:t>
    </dgm:pt>
    <dgm:pt modelId="{AC4E980C-B9D5-4753-A199-0607B6B78B0A}">
      <dgm:prSet phldrT="[Text]"/>
      <dgm:spPr/>
      <dgm:t>
        <a:bodyPr/>
        <a:lstStyle/>
        <a:p>
          <a:r>
            <a:rPr lang="en-GB" dirty="0" smtClean="0"/>
            <a:t>Control Gates</a:t>
          </a:r>
          <a:endParaRPr lang="en-GB" dirty="0"/>
        </a:p>
      </dgm:t>
    </dgm:pt>
    <dgm:pt modelId="{D3C20E42-8C64-451E-A7C9-FCEEEA9C8EE5}" type="parTrans" cxnId="{01308244-E52C-4712-98F9-FB3F5DEB0C82}">
      <dgm:prSet/>
      <dgm:spPr/>
      <dgm:t>
        <a:bodyPr/>
        <a:lstStyle/>
        <a:p>
          <a:endParaRPr lang="en-GB"/>
        </a:p>
      </dgm:t>
    </dgm:pt>
    <dgm:pt modelId="{E3E90F1A-581F-4CB6-B5A7-DCF4AE29852A}" type="sibTrans" cxnId="{01308244-E52C-4712-98F9-FB3F5DEB0C82}">
      <dgm:prSet/>
      <dgm:spPr/>
      <dgm:t>
        <a:bodyPr/>
        <a:lstStyle/>
        <a:p>
          <a:endParaRPr lang="en-GB"/>
        </a:p>
      </dgm:t>
    </dgm:pt>
    <dgm:pt modelId="{4D56CA47-6636-43B5-82B9-1FBD9C5C2D35}">
      <dgm:prSet phldrT="[Text]"/>
      <dgm:spPr/>
      <dgm:t>
        <a:bodyPr/>
        <a:lstStyle/>
        <a:p>
          <a:r>
            <a:rPr lang="en-GB" dirty="0" smtClean="0"/>
            <a:t>Knowledge</a:t>
          </a:r>
        </a:p>
      </dgm:t>
    </dgm:pt>
    <dgm:pt modelId="{04CF344D-C327-4A7D-9D90-774FF54E2535}" type="parTrans" cxnId="{71FF7262-4349-4F90-B5EE-209FF5F608B7}">
      <dgm:prSet/>
      <dgm:spPr/>
      <dgm:t>
        <a:bodyPr/>
        <a:lstStyle/>
        <a:p>
          <a:endParaRPr lang="en-GB"/>
        </a:p>
      </dgm:t>
    </dgm:pt>
    <dgm:pt modelId="{74B07DF8-75CF-4470-877E-447B6EFA95D4}" type="sibTrans" cxnId="{71FF7262-4349-4F90-B5EE-209FF5F608B7}">
      <dgm:prSet/>
      <dgm:spPr/>
      <dgm:t>
        <a:bodyPr/>
        <a:lstStyle/>
        <a:p>
          <a:endParaRPr lang="en-GB"/>
        </a:p>
      </dgm:t>
    </dgm:pt>
    <dgm:pt modelId="{6727E86E-E3AA-4E2A-8604-9CFF5DBF9CFC}">
      <dgm:prSet phldrT="[Text]"/>
      <dgm:spPr/>
      <dgm:t>
        <a:bodyPr/>
        <a:lstStyle/>
        <a:p>
          <a:r>
            <a:rPr lang="en-GB" dirty="0" smtClean="0"/>
            <a:t>Standards &amp; Guidelines</a:t>
          </a:r>
          <a:endParaRPr lang="en-GB" dirty="0"/>
        </a:p>
      </dgm:t>
    </dgm:pt>
    <dgm:pt modelId="{145E18AF-6D13-49C5-9C00-C2392D584115}" type="parTrans" cxnId="{A4D74AFA-25EB-48E7-B38F-887F7B8BCF3F}">
      <dgm:prSet/>
      <dgm:spPr/>
      <dgm:t>
        <a:bodyPr/>
        <a:lstStyle/>
        <a:p>
          <a:endParaRPr lang="en-GB"/>
        </a:p>
      </dgm:t>
    </dgm:pt>
    <dgm:pt modelId="{833E4DBD-3DC2-4B05-B28D-ABBFDBE4A6B5}" type="sibTrans" cxnId="{A4D74AFA-25EB-48E7-B38F-887F7B8BCF3F}">
      <dgm:prSet/>
      <dgm:spPr/>
      <dgm:t>
        <a:bodyPr/>
        <a:lstStyle/>
        <a:p>
          <a:endParaRPr lang="en-GB"/>
        </a:p>
      </dgm:t>
    </dgm:pt>
    <dgm:pt modelId="{D927C9EE-F294-42A1-B4AD-4A3217510DA0}">
      <dgm:prSet phldrT="[Text]"/>
      <dgm:spPr/>
      <dgm:t>
        <a:bodyPr/>
        <a:lstStyle/>
        <a:p>
          <a:r>
            <a:rPr lang="nl-BE" dirty="0" smtClean="0"/>
            <a:t>Tools &amp; </a:t>
          </a:r>
          <a:r>
            <a:rPr lang="nl-BE" dirty="0" err="1" smtClean="0"/>
            <a:t>Components</a:t>
          </a:r>
          <a:endParaRPr lang="en-GB" dirty="0"/>
        </a:p>
      </dgm:t>
    </dgm:pt>
    <dgm:pt modelId="{2D5CD100-4D04-4B0A-AADD-E6F7F84BE3B5}" type="parTrans" cxnId="{62950D47-FAD0-4153-8B1C-56DC83FA3169}">
      <dgm:prSet/>
      <dgm:spPr/>
      <dgm:t>
        <a:bodyPr/>
        <a:lstStyle/>
        <a:p>
          <a:endParaRPr lang="en-GB"/>
        </a:p>
      </dgm:t>
    </dgm:pt>
    <dgm:pt modelId="{5386E52C-8E12-43D9-AEAB-B18896A305BA}" type="sibTrans" cxnId="{62950D47-FAD0-4153-8B1C-56DC83FA3169}">
      <dgm:prSet/>
      <dgm:spPr/>
      <dgm:t>
        <a:bodyPr/>
        <a:lstStyle/>
        <a:p>
          <a:endParaRPr lang="en-GB"/>
        </a:p>
      </dgm:t>
    </dgm:pt>
    <dgm:pt modelId="{373A9059-69D0-4C91-A092-6CAF6406462E}">
      <dgm:prSet phldrT="[Text]"/>
      <dgm:spPr/>
      <dgm:t>
        <a:bodyPr/>
        <a:lstStyle/>
        <a:p>
          <a:r>
            <a:rPr lang="en-GB" dirty="0" smtClean="0"/>
            <a:t>Deliverables</a:t>
          </a:r>
          <a:endParaRPr lang="en-GB" dirty="0"/>
        </a:p>
      </dgm:t>
    </dgm:pt>
    <dgm:pt modelId="{8E26FC25-6C77-4B0D-95DB-2DE086A090EE}" type="parTrans" cxnId="{5BB88916-EC80-466D-B0D2-FF8DC49EF551}">
      <dgm:prSet/>
      <dgm:spPr/>
      <dgm:t>
        <a:bodyPr/>
        <a:lstStyle/>
        <a:p>
          <a:endParaRPr lang="en-GB"/>
        </a:p>
      </dgm:t>
    </dgm:pt>
    <dgm:pt modelId="{399AD36B-5C9C-477E-9774-2EDDE93A269B}" type="sibTrans" cxnId="{5BB88916-EC80-466D-B0D2-FF8DC49EF551}">
      <dgm:prSet/>
      <dgm:spPr/>
      <dgm:t>
        <a:bodyPr/>
        <a:lstStyle/>
        <a:p>
          <a:endParaRPr lang="en-GB"/>
        </a:p>
      </dgm:t>
    </dgm:pt>
    <dgm:pt modelId="{15DF9389-3D33-44E2-BB1C-0F1C29ACCDBF}">
      <dgm:prSet phldrT="[Text]"/>
      <dgm:spPr/>
      <dgm:t>
        <a:bodyPr/>
        <a:lstStyle/>
        <a:p>
          <a:r>
            <a:rPr lang="en-GB" dirty="0" smtClean="0"/>
            <a:t>Transfer methods</a:t>
          </a:r>
          <a:endParaRPr lang="en-GB" dirty="0"/>
        </a:p>
      </dgm:t>
    </dgm:pt>
    <dgm:pt modelId="{47A150A8-A066-454A-8094-010756E89153}" type="parTrans" cxnId="{B101F949-FBBD-4F33-94B0-D2FCE95BB889}">
      <dgm:prSet/>
      <dgm:spPr/>
      <dgm:t>
        <a:bodyPr/>
        <a:lstStyle/>
        <a:p>
          <a:endParaRPr lang="en-GB"/>
        </a:p>
      </dgm:t>
    </dgm:pt>
    <dgm:pt modelId="{4F41A7D9-384A-49B3-B799-5B1D25768F8F}" type="sibTrans" cxnId="{B101F949-FBBD-4F33-94B0-D2FCE95BB889}">
      <dgm:prSet/>
      <dgm:spPr/>
      <dgm:t>
        <a:bodyPr/>
        <a:lstStyle/>
        <a:p>
          <a:endParaRPr lang="en-GB"/>
        </a:p>
      </dgm:t>
    </dgm:pt>
    <dgm:pt modelId="{9ABE69F9-769B-45F0-8A01-A59C34D91551}">
      <dgm:prSet phldrT="[Text]"/>
      <dgm:spPr/>
      <dgm:t>
        <a:bodyPr/>
        <a:lstStyle/>
        <a:p>
          <a:r>
            <a:rPr lang="en-GB" dirty="0" smtClean="0"/>
            <a:t>People</a:t>
          </a:r>
          <a:endParaRPr lang="en-GB" dirty="0"/>
        </a:p>
      </dgm:t>
    </dgm:pt>
    <dgm:pt modelId="{C225B9D4-9F6E-410F-8A22-38BCCADE51AA}" type="parTrans" cxnId="{46E21B47-EC7E-4E45-9E56-32252180AECA}">
      <dgm:prSet/>
      <dgm:spPr/>
    </dgm:pt>
    <dgm:pt modelId="{ED508F6B-EF5F-4C16-AC3C-73CD654B77EB}" type="sibTrans" cxnId="{46E21B47-EC7E-4E45-9E56-32252180AECA}">
      <dgm:prSet/>
      <dgm:spPr/>
    </dgm:pt>
    <dgm:pt modelId="{92139D0B-2CF2-46B9-A843-C5D4CE5C205E}">
      <dgm:prSet phldrT="[Text]"/>
      <dgm:spPr/>
      <dgm:t>
        <a:bodyPr/>
        <a:lstStyle/>
        <a:p>
          <a:r>
            <a:rPr lang="en-GB" dirty="0" smtClean="0"/>
            <a:t>Roles &amp; Responsibilities</a:t>
          </a:r>
          <a:endParaRPr lang="en-GB" dirty="0"/>
        </a:p>
      </dgm:t>
    </dgm:pt>
    <dgm:pt modelId="{E85C95ED-59E1-4991-A901-D9B8C6983785}" type="parTrans" cxnId="{6C4B1513-FFEA-4B3F-8584-46CA3D11458E}">
      <dgm:prSet/>
      <dgm:spPr/>
    </dgm:pt>
    <dgm:pt modelId="{3B57B98C-D6BF-454D-A2B6-7F800ED2FF4E}" type="sibTrans" cxnId="{6C4B1513-FFEA-4B3F-8584-46CA3D11458E}">
      <dgm:prSet/>
      <dgm:spPr/>
    </dgm:pt>
    <dgm:pt modelId="{0747DD42-72C2-4297-B20F-EB45C06F9FE9}">
      <dgm:prSet phldrT="[Text]"/>
      <dgm:spPr/>
      <dgm:t>
        <a:bodyPr/>
        <a:lstStyle/>
        <a:p>
          <a:r>
            <a:rPr lang="en-GB" dirty="0" smtClean="0"/>
            <a:t>Compliance</a:t>
          </a:r>
          <a:endParaRPr lang="en-GB" dirty="0"/>
        </a:p>
      </dgm:t>
    </dgm:pt>
    <dgm:pt modelId="{F7CBF255-C5A9-430C-B755-690FE5CF2213}" type="parTrans" cxnId="{C663AA8D-A272-4C28-842B-1B49FD46B62E}">
      <dgm:prSet/>
      <dgm:spPr/>
    </dgm:pt>
    <dgm:pt modelId="{29E4EE38-AF51-49A1-BD7C-0BA2FBDF9BFD}" type="sibTrans" cxnId="{C663AA8D-A272-4C28-842B-1B49FD46B62E}">
      <dgm:prSet/>
      <dgm:spPr/>
    </dgm:pt>
    <dgm:pt modelId="{BC89F973-B5C8-400D-82F3-7311B743E245}">
      <dgm:prSet/>
      <dgm:spPr/>
      <dgm:t>
        <a:bodyPr/>
        <a:lstStyle/>
        <a:p>
          <a:r>
            <a:rPr lang="nl-BE" dirty="0" err="1" smtClean="0"/>
            <a:t>Development</a:t>
          </a:r>
          <a:r>
            <a:rPr lang="nl-BE" dirty="0" smtClean="0"/>
            <a:t> support</a:t>
          </a:r>
        </a:p>
      </dgm:t>
    </dgm:pt>
    <dgm:pt modelId="{D28AFC8C-1EEC-49BE-AF79-61C2CE4C15A1}" type="parTrans" cxnId="{90A74192-0D06-4D94-A123-DEDA2676B2AE}">
      <dgm:prSet/>
      <dgm:spPr/>
      <dgm:t>
        <a:bodyPr/>
        <a:lstStyle/>
        <a:p>
          <a:endParaRPr lang="en-GB"/>
        </a:p>
      </dgm:t>
    </dgm:pt>
    <dgm:pt modelId="{ADF6128A-7963-4F46-887A-BEDA9D6C51B9}" type="sibTrans" cxnId="{90A74192-0D06-4D94-A123-DEDA2676B2AE}">
      <dgm:prSet/>
      <dgm:spPr/>
      <dgm:t>
        <a:bodyPr/>
        <a:lstStyle/>
        <a:p>
          <a:endParaRPr lang="en-GB"/>
        </a:p>
      </dgm:t>
    </dgm:pt>
    <dgm:pt modelId="{E2C1A33F-7E33-4246-9DAF-82E917C77BF1}">
      <dgm:prSet/>
      <dgm:spPr/>
      <dgm:t>
        <a:bodyPr/>
        <a:lstStyle/>
        <a:p>
          <a:r>
            <a:rPr lang="nl-BE" dirty="0" err="1" smtClean="0"/>
            <a:t>Assessment</a:t>
          </a:r>
          <a:r>
            <a:rPr lang="nl-BE" dirty="0" smtClean="0"/>
            <a:t> tools</a:t>
          </a:r>
        </a:p>
      </dgm:t>
    </dgm:pt>
    <dgm:pt modelId="{3A52A1C4-C3BB-46B1-A76E-97A317A6DE93}" type="parTrans" cxnId="{E364738E-AD51-4C30-869C-9ECA12E1440A}">
      <dgm:prSet/>
      <dgm:spPr/>
      <dgm:t>
        <a:bodyPr/>
        <a:lstStyle/>
        <a:p>
          <a:endParaRPr lang="en-GB"/>
        </a:p>
      </dgm:t>
    </dgm:pt>
    <dgm:pt modelId="{36743E3B-CC9F-48D6-B48A-B96CF9DC21E5}" type="sibTrans" cxnId="{E364738E-AD51-4C30-869C-9ECA12E1440A}">
      <dgm:prSet/>
      <dgm:spPr/>
      <dgm:t>
        <a:bodyPr/>
        <a:lstStyle/>
        <a:p>
          <a:endParaRPr lang="en-GB"/>
        </a:p>
      </dgm:t>
    </dgm:pt>
    <dgm:pt modelId="{362184C2-5C3D-4C03-94BD-5A385B21D5EA}">
      <dgm:prSet/>
      <dgm:spPr/>
      <dgm:t>
        <a:bodyPr/>
        <a:lstStyle/>
        <a:p>
          <a:r>
            <a:rPr lang="nl-BE" dirty="0" smtClean="0"/>
            <a:t>Management tools</a:t>
          </a:r>
          <a:endParaRPr lang="en-GB" dirty="0"/>
        </a:p>
      </dgm:t>
    </dgm:pt>
    <dgm:pt modelId="{3A6F0E9D-1406-46DA-BCA2-5E707143DECB}" type="parTrans" cxnId="{FD8109CC-C160-41EC-BE30-01C227B33C48}">
      <dgm:prSet/>
      <dgm:spPr/>
      <dgm:t>
        <a:bodyPr/>
        <a:lstStyle/>
        <a:p>
          <a:endParaRPr lang="en-GB"/>
        </a:p>
      </dgm:t>
    </dgm:pt>
    <dgm:pt modelId="{66D3949E-D0F9-4F8D-834F-863B038C203B}" type="sibTrans" cxnId="{FD8109CC-C160-41EC-BE30-01C227B33C48}">
      <dgm:prSet/>
      <dgm:spPr/>
      <dgm:t>
        <a:bodyPr/>
        <a:lstStyle/>
        <a:p>
          <a:endParaRPr lang="en-GB"/>
        </a:p>
      </dgm:t>
    </dgm:pt>
    <dgm:pt modelId="{DB4EA89E-0A3D-47AE-BA08-E541D8AE4518}" type="pres">
      <dgm:prSet presAssocID="{3EC3A843-16BC-4AAB-9CDC-48E549AD00A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3BD4522-184F-49D6-B47F-33DB27D617E9}" type="pres">
      <dgm:prSet presAssocID="{9ABE69F9-769B-45F0-8A01-A59C34D91551}" presName="linNode" presStyleCnt="0"/>
      <dgm:spPr/>
    </dgm:pt>
    <dgm:pt modelId="{3AF9B6A3-4535-4AA4-81F0-ED28F75E05D5}" type="pres">
      <dgm:prSet presAssocID="{9ABE69F9-769B-45F0-8A01-A59C34D9155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492840-6957-40BA-9DDC-450CF8D316FA}" type="pres">
      <dgm:prSet presAssocID="{9ABE69F9-769B-45F0-8A01-A59C34D91551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A9E93F-D40C-42D7-8E2A-3D489E7A80E2}" type="pres">
      <dgm:prSet presAssocID="{ED508F6B-EF5F-4C16-AC3C-73CD654B77EB}" presName="sp" presStyleCnt="0"/>
      <dgm:spPr/>
    </dgm:pt>
    <dgm:pt modelId="{4003C709-AC2A-4054-AD40-85EE03E1E0B7}" type="pres">
      <dgm:prSet presAssocID="{947C8790-88A3-41FF-81A7-F19629D5C2C4}" presName="linNode" presStyleCnt="0"/>
      <dgm:spPr/>
    </dgm:pt>
    <dgm:pt modelId="{0E36E2C9-FC73-47AB-8C77-6ED2827FAA8E}" type="pres">
      <dgm:prSet presAssocID="{947C8790-88A3-41FF-81A7-F19629D5C2C4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7ACF03-6CA7-4BB8-8ED8-DF1C8024E7A0}" type="pres">
      <dgm:prSet presAssocID="{947C8790-88A3-41FF-81A7-F19629D5C2C4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0A6F8D8-6932-420C-88B2-D8E17F2A9D9C}" type="pres">
      <dgm:prSet presAssocID="{F4962774-3932-4AC9-9D48-0B8E37DCBCB2}" presName="sp" presStyleCnt="0"/>
      <dgm:spPr/>
    </dgm:pt>
    <dgm:pt modelId="{5083D53C-C41A-4E62-8419-6DF4545DB2A5}" type="pres">
      <dgm:prSet presAssocID="{4D56CA47-6636-43B5-82B9-1FBD9C5C2D35}" presName="linNode" presStyleCnt="0"/>
      <dgm:spPr/>
    </dgm:pt>
    <dgm:pt modelId="{4576D9E9-4816-43D1-A637-EB251FECFA9C}" type="pres">
      <dgm:prSet presAssocID="{4D56CA47-6636-43B5-82B9-1FBD9C5C2D35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721FD20-FB19-4F7E-9693-96D34AA2732F}" type="pres">
      <dgm:prSet presAssocID="{4D56CA47-6636-43B5-82B9-1FBD9C5C2D35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F9965BA-1FAF-45F5-915A-95B9AE0B54FD}" type="pres">
      <dgm:prSet presAssocID="{74B07DF8-75CF-4470-877E-447B6EFA95D4}" presName="sp" presStyleCnt="0"/>
      <dgm:spPr/>
    </dgm:pt>
    <dgm:pt modelId="{4CB8E30B-D779-4DF1-9420-A77C940F8249}" type="pres">
      <dgm:prSet presAssocID="{D927C9EE-F294-42A1-B4AD-4A3217510DA0}" presName="linNode" presStyleCnt="0"/>
      <dgm:spPr/>
    </dgm:pt>
    <dgm:pt modelId="{9102E28D-841B-4396-AC8A-CCA77C04DC50}" type="pres">
      <dgm:prSet presAssocID="{D927C9EE-F294-42A1-B4AD-4A3217510DA0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40A71F-EB74-4A6B-8D23-71DF1F712FD0}" type="pres">
      <dgm:prSet presAssocID="{D927C9EE-F294-42A1-B4AD-4A3217510DA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6E21B47-EC7E-4E45-9E56-32252180AECA}" srcId="{3EC3A843-16BC-4AAB-9CDC-48E549AD00A8}" destId="{9ABE69F9-769B-45F0-8A01-A59C34D91551}" srcOrd="0" destOrd="0" parTransId="{C225B9D4-9F6E-410F-8A22-38BCCADE51AA}" sibTransId="{ED508F6B-EF5F-4C16-AC3C-73CD654B77EB}"/>
    <dgm:cxn modelId="{90A74192-0D06-4D94-A123-DEDA2676B2AE}" srcId="{D927C9EE-F294-42A1-B4AD-4A3217510DA0}" destId="{BC89F973-B5C8-400D-82F3-7311B743E245}" srcOrd="0" destOrd="0" parTransId="{D28AFC8C-1EEC-49BE-AF79-61C2CE4C15A1}" sibTransId="{ADF6128A-7963-4F46-887A-BEDA9D6C51B9}"/>
    <dgm:cxn modelId="{129D5F59-7D94-4B8F-92A8-07A773AE1BF3}" type="presOf" srcId="{0747DD42-72C2-4297-B20F-EB45C06F9FE9}" destId="{8721FD20-FB19-4F7E-9693-96D34AA2732F}" srcOrd="0" destOrd="1" presId="urn:microsoft.com/office/officeart/2005/8/layout/vList5"/>
    <dgm:cxn modelId="{62950D47-FAD0-4153-8B1C-56DC83FA3169}" srcId="{3EC3A843-16BC-4AAB-9CDC-48E549AD00A8}" destId="{D927C9EE-F294-42A1-B4AD-4A3217510DA0}" srcOrd="3" destOrd="0" parTransId="{2D5CD100-4D04-4B0A-AADD-E6F7F84BE3B5}" sibTransId="{5386E52C-8E12-43D9-AEAB-B18896A305BA}"/>
    <dgm:cxn modelId="{60787E69-8D11-4AE2-BF34-B808D1650423}" type="presOf" srcId="{6727E86E-E3AA-4E2A-8604-9CFF5DBF9CFC}" destId="{8721FD20-FB19-4F7E-9693-96D34AA2732F}" srcOrd="0" destOrd="0" presId="urn:microsoft.com/office/officeart/2005/8/layout/vList5"/>
    <dgm:cxn modelId="{6B651117-A2ED-4DCF-9726-3BFBDC6D5B05}" type="presOf" srcId="{AC4E980C-B9D5-4753-A199-0607B6B78B0A}" destId="{D97ACF03-6CA7-4BB8-8ED8-DF1C8024E7A0}" srcOrd="0" destOrd="2" presId="urn:microsoft.com/office/officeart/2005/8/layout/vList5"/>
    <dgm:cxn modelId="{E364738E-AD51-4C30-869C-9ECA12E1440A}" srcId="{D927C9EE-F294-42A1-B4AD-4A3217510DA0}" destId="{E2C1A33F-7E33-4246-9DAF-82E917C77BF1}" srcOrd="1" destOrd="0" parTransId="{3A52A1C4-C3BB-46B1-A76E-97A317A6DE93}" sibTransId="{36743E3B-CC9F-48D6-B48A-B96CF9DC21E5}"/>
    <dgm:cxn modelId="{6C4B1513-FFEA-4B3F-8584-46CA3D11458E}" srcId="{9ABE69F9-769B-45F0-8A01-A59C34D91551}" destId="{92139D0B-2CF2-46B9-A843-C5D4CE5C205E}" srcOrd="0" destOrd="0" parTransId="{E85C95ED-59E1-4991-A901-D9B8C6983785}" sibTransId="{3B57B98C-D6BF-454D-A2B6-7F800ED2FF4E}"/>
    <dgm:cxn modelId="{5BB88916-EC80-466D-B0D2-FF8DC49EF551}" srcId="{947C8790-88A3-41FF-81A7-F19629D5C2C4}" destId="{373A9059-69D0-4C91-A092-6CAF6406462E}" srcOrd="1" destOrd="0" parTransId="{8E26FC25-6C77-4B0D-95DB-2DE086A090EE}" sibTransId="{399AD36B-5C9C-477E-9774-2EDDE93A269B}"/>
    <dgm:cxn modelId="{A4D74AFA-25EB-48E7-B38F-887F7B8BCF3F}" srcId="{4D56CA47-6636-43B5-82B9-1FBD9C5C2D35}" destId="{6727E86E-E3AA-4E2A-8604-9CFF5DBF9CFC}" srcOrd="0" destOrd="0" parTransId="{145E18AF-6D13-49C5-9C00-C2392D584115}" sibTransId="{833E4DBD-3DC2-4B05-B28D-ABBFDBE4A6B5}"/>
    <dgm:cxn modelId="{C25D8E00-FC95-4B0F-BC6A-B351FD7A054F}" type="presOf" srcId="{362184C2-5C3D-4C03-94BD-5A385B21D5EA}" destId="{BD40A71F-EB74-4A6B-8D23-71DF1F712FD0}" srcOrd="0" destOrd="2" presId="urn:microsoft.com/office/officeart/2005/8/layout/vList5"/>
    <dgm:cxn modelId="{020EB7F1-13DF-488A-B32E-A750B93C512A}" type="presOf" srcId="{4D56CA47-6636-43B5-82B9-1FBD9C5C2D35}" destId="{4576D9E9-4816-43D1-A637-EB251FECFA9C}" srcOrd="0" destOrd="0" presId="urn:microsoft.com/office/officeart/2005/8/layout/vList5"/>
    <dgm:cxn modelId="{FD8109CC-C160-41EC-BE30-01C227B33C48}" srcId="{D927C9EE-F294-42A1-B4AD-4A3217510DA0}" destId="{362184C2-5C3D-4C03-94BD-5A385B21D5EA}" srcOrd="2" destOrd="0" parTransId="{3A6F0E9D-1406-46DA-BCA2-5E707143DECB}" sibTransId="{66D3949E-D0F9-4F8D-834F-863B038C203B}"/>
    <dgm:cxn modelId="{B101F949-FBBD-4F33-94B0-D2FCE95BB889}" srcId="{4D56CA47-6636-43B5-82B9-1FBD9C5C2D35}" destId="{15DF9389-3D33-44E2-BB1C-0F1C29ACCDBF}" srcOrd="2" destOrd="0" parTransId="{47A150A8-A066-454A-8094-010756E89153}" sibTransId="{4F41A7D9-384A-49B3-B799-5B1D25768F8F}"/>
    <dgm:cxn modelId="{7C168FBB-812E-4503-9E78-E85DF61F2A15}" type="presOf" srcId="{947C8790-88A3-41FF-81A7-F19629D5C2C4}" destId="{0E36E2C9-FC73-47AB-8C77-6ED2827FAA8E}" srcOrd="0" destOrd="0" presId="urn:microsoft.com/office/officeart/2005/8/layout/vList5"/>
    <dgm:cxn modelId="{54E19A07-C7E2-4573-A1C7-DE9655F77C0B}" type="presOf" srcId="{373A9059-69D0-4C91-A092-6CAF6406462E}" destId="{D97ACF03-6CA7-4BB8-8ED8-DF1C8024E7A0}" srcOrd="0" destOrd="1" presId="urn:microsoft.com/office/officeart/2005/8/layout/vList5"/>
    <dgm:cxn modelId="{E7B4C5CC-FE75-4880-B371-CCDBF2D41FC3}" type="presOf" srcId="{D927C9EE-F294-42A1-B4AD-4A3217510DA0}" destId="{9102E28D-841B-4396-AC8A-CCA77C04DC50}" srcOrd="0" destOrd="0" presId="urn:microsoft.com/office/officeart/2005/8/layout/vList5"/>
    <dgm:cxn modelId="{71FF7262-4349-4F90-B5EE-209FF5F608B7}" srcId="{3EC3A843-16BC-4AAB-9CDC-48E549AD00A8}" destId="{4D56CA47-6636-43B5-82B9-1FBD9C5C2D35}" srcOrd="2" destOrd="0" parTransId="{04CF344D-C327-4A7D-9D90-774FF54E2535}" sibTransId="{74B07DF8-75CF-4470-877E-447B6EFA95D4}"/>
    <dgm:cxn modelId="{01308244-E52C-4712-98F9-FB3F5DEB0C82}" srcId="{947C8790-88A3-41FF-81A7-F19629D5C2C4}" destId="{AC4E980C-B9D5-4753-A199-0607B6B78B0A}" srcOrd="2" destOrd="0" parTransId="{D3C20E42-8C64-451E-A7C9-FCEEEA9C8EE5}" sibTransId="{E3E90F1A-581F-4CB6-B5A7-DCF4AE29852A}"/>
    <dgm:cxn modelId="{EF15223C-1975-4E7B-8EE1-3DA283BBF700}" type="presOf" srcId="{BC89F973-B5C8-400D-82F3-7311B743E245}" destId="{BD40A71F-EB74-4A6B-8D23-71DF1F712FD0}" srcOrd="0" destOrd="0" presId="urn:microsoft.com/office/officeart/2005/8/layout/vList5"/>
    <dgm:cxn modelId="{8E4EE33C-730E-4B38-AA1F-E82068C8CC98}" type="presOf" srcId="{9ABE69F9-769B-45F0-8A01-A59C34D91551}" destId="{3AF9B6A3-4535-4AA4-81F0-ED28F75E05D5}" srcOrd="0" destOrd="0" presId="urn:microsoft.com/office/officeart/2005/8/layout/vList5"/>
    <dgm:cxn modelId="{7E67D1C4-5C3E-4B59-B361-55317BFE2FBC}" type="presOf" srcId="{92139D0B-2CF2-46B9-A843-C5D4CE5C205E}" destId="{BD492840-6957-40BA-9DDC-450CF8D316FA}" srcOrd="0" destOrd="0" presId="urn:microsoft.com/office/officeart/2005/8/layout/vList5"/>
    <dgm:cxn modelId="{17B596F2-6DA6-4CCE-BEA8-B83372D23323}" type="presOf" srcId="{E2C1A33F-7E33-4246-9DAF-82E917C77BF1}" destId="{BD40A71F-EB74-4A6B-8D23-71DF1F712FD0}" srcOrd="0" destOrd="1" presId="urn:microsoft.com/office/officeart/2005/8/layout/vList5"/>
    <dgm:cxn modelId="{8560DBEE-CE5E-483D-AA65-83454D91BF19}" srcId="{947C8790-88A3-41FF-81A7-F19629D5C2C4}" destId="{780D20CB-934F-4819-BA8D-C2454AC99ADF}" srcOrd="0" destOrd="0" parTransId="{DD954A31-1A91-4606-A9A8-143B492B6A9A}" sibTransId="{023516CE-A0BB-4B3D-953B-4C09A10D4B17}"/>
    <dgm:cxn modelId="{22868157-B800-4F39-A0EB-E104A2796A78}" srcId="{3EC3A843-16BC-4AAB-9CDC-48E549AD00A8}" destId="{947C8790-88A3-41FF-81A7-F19629D5C2C4}" srcOrd="1" destOrd="0" parTransId="{77355FA8-DBB1-4C22-B6DA-D1AF8A965E52}" sibTransId="{F4962774-3932-4AC9-9D48-0B8E37DCBCB2}"/>
    <dgm:cxn modelId="{C663AA8D-A272-4C28-842B-1B49FD46B62E}" srcId="{4D56CA47-6636-43B5-82B9-1FBD9C5C2D35}" destId="{0747DD42-72C2-4297-B20F-EB45C06F9FE9}" srcOrd="1" destOrd="0" parTransId="{F7CBF255-C5A9-430C-B755-690FE5CF2213}" sibTransId="{29E4EE38-AF51-49A1-BD7C-0BA2FBDF9BFD}"/>
    <dgm:cxn modelId="{D1FC4534-7CE5-456C-9BC7-2C40FDA65C24}" type="presOf" srcId="{15DF9389-3D33-44E2-BB1C-0F1C29ACCDBF}" destId="{8721FD20-FB19-4F7E-9693-96D34AA2732F}" srcOrd="0" destOrd="2" presId="urn:microsoft.com/office/officeart/2005/8/layout/vList5"/>
    <dgm:cxn modelId="{C86BCB05-E808-4802-800B-DF65BF472933}" type="presOf" srcId="{780D20CB-934F-4819-BA8D-C2454AC99ADF}" destId="{D97ACF03-6CA7-4BB8-8ED8-DF1C8024E7A0}" srcOrd="0" destOrd="0" presId="urn:microsoft.com/office/officeart/2005/8/layout/vList5"/>
    <dgm:cxn modelId="{309CF6E0-F7BF-4917-9B79-4E9641C453DE}" type="presOf" srcId="{3EC3A843-16BC-4AAB-9CDC-48E549AD00A8}" destId="{DB4EA89E-0A3D-47AE-BA08-E541D8AE4518}" srcOrd="0" destOrd="0" presId="urn:microsoft.com/office/officeart/2005/8/layout/vList5"/>
    <dgm:cxn modelId="{E797A5FD-E53B-45B4-9F0F-7BA17F392CF2}" type="presParOf" srcId="{DB4EA89E-0A3D-47AE-BA08-E541D8AE4518}" destId="{C3BD4522-184F-49D6-B47F-33DB27D617E9}" srcOrd="0" destOrd="0" presId="urn:microsoft.com/office/officeart/2005/8/layout/vList5"/>
    <dgm:cxn modelId="{E955D486-C8B3-4901-8308-16B2BFC0DEB8}" type="presParOf" srcId="{C3BD4522-184F-49D6-B47F-33DB27D617E9}" destId="{3AF9B6A3-4535-4AA4-81F0-ED28F75E05D5}" srcOrd="0" destOrd="0" presId="urn:microsoft.com/office/officeart/2005/8/layout/vList5"/>
    <dgm:cxn modelId="{E5637A58-8E95-4EBE-8650-3F242A3B3B21}" type="presParOf" srcId="{C3BD4522-184F-49D6-B47F-33DB27D617E9}" destId="{BD492840-6957-40BA-9DDC-450CF8D316FA}" srcOrd="1" destOrd="0" presId="urn:microsoft.com/office/officeart/2005/8/layout/vList5"/>
    <dgm:cxn modelId="{8224386D-E4D0-440B-A0E8-11E01590A55A}" type="presParOf" srcId="{DB4EA89E-0A3D-47AE-BA08-E541D8AE4518}" destId="{42A9E93F-D40C-42D7-8E2A-3D489E7A80E2}" srcOrd="1" destOrd="0" presId="urn:microsoft.com/office/officeart/2005/8/layout/vList5"/>
    <dgm:cxn modelId="{501404CE-233D-48DF-BEBC-5BBF046A0246}" type="presParOf" srcId="{DB4EA89E-0A3D-47AE-BA08-E541D8AE4518}" destId="{4003C709-AC2A-4054-AD40-85EE03E1E0B7}" srcOrd="2" destOrd="0" presId="urn:microsoft.com/office/officeart/2005/8/layout/vList5"/>
    <dgm:cxn modelId="{B94FDA8B-4B39-433E-8885-2757015A82BB}" type="presParOf" srcId="{4003C709-AC2A-4054-AD40-85EE03E1E0B7}" destId="{0E36E2C9-FC73-47AB-8C77-6ED2827FAA8E}" srcOrd="0" destOrd="0" presId="urn:microsoft.com/office/officeart/2005/8/layout/vList5"/>
    <dgm:cxn modelId="{48B0090D-BEDD-45D7-B4F0-2057A7AA46CA}" type="presParOf" srcId="{4003C709-AC2A-4054-AD40-85EE03E1E0B7}" destId="{D97ACF03-6CA7-4BB8-8ED8-DF1C8024E7A0}" srcOrd="1" destOrd="0" presId="urn:microsoft.com/office/officeart/2005/8/layout/vList5"/>
    <dgm:cxn modelId="{0E04986D-FCDA-4797-AEDB-E65EB50ABF92}" type="presParOf" srcId="{DB4EA89E-0A3D-47AE-BA08-E541D8AE4518}" destId="{C0A6F8D8-6932-420C-88B2-D8E17F2A9D9C}" srcOrd="3" destOrd="0" presId="urn:microsoft.com/office/officeart/2005/8/layout/vList5"/>
    <dgm:cxn modelId="{E490F5CB-7F30-4994-94C0-88AE7C04F973}" type="presParOf" srcId="{DB4EA89E-0A3D-47AE-BA08-E541D8AE4518}" destId="{5083D53C-C41A-4E62-8419-6DF4545DB2A5}" srcOrd="4" destOrd="0" presId="urn:microsoft.com/office/officeart/2005/8/layout/vList5"/>
    <dgm:cxn modelId="{145E524F-5BDC-4FBE-BFF9-F5278D8DE7DF}" type="presParOf" srcId="{5083D53C-C41A-4E62-8419-6DF4545DB2A5}" destId="{4576D9E9-4816-43D1-A637-EB251FECFA9C}" srcOrd="0" destOrd="0" presId="urn:microsoft.com/office/officeart/2005/8/layout/vList5"/>
    <dgm:cxn modelId="{A18C8E95-5F8C-4272-9548-2BD209805B38}" type="presParOf" srcId="{5083D53C-C41A-4E62-8419-6DF4545DB2A5}" destId="{8721FD20-FB19-4F7E-9693-96D34AA2732F}" srcOrd="1" destOrd="0" presId="urn:microsoft.com/office/officeart/2005/8/layout/vList5"/>
    <dgm:cxn modelId="{980E4FD9-5B72-4B71-A3C5-DA0B8C437F7F}" type="presParOf" srcId="{DB4EA89E-0A3D-47AE-BA08-E541D8AE4518}" destId="{8F9965BA-1FAF-45F5-915A-95B9AE0B54FD}" srcOrd="5" destOrd="0" presId="urn:microsoft.com/office/officeart/2005/8/layout/vList5"/>
    <dgm:cxn modelId="{B5C07943-3492-44FA-A771-654F83334A49}" type="presParOf" srcId="{DB4EA89E-0A3D-47AE-BA08-E541D8AE4518}" destId="{4CB8E30B-D779-4DF1-9420-A77C940F8249}" srcOrd="6" destOrd="0" presId="urn:microsoft.com/office/officeart/2005/8/layout/vList5"/>
    <dgm:cxn modelId="{DB1603A8-1AD4-4E36-A974-5F26BECA2ACD}" type="presParOf" srcId="{4CB8E30B-D779-4DF1-9420-A77C940F8249}" destId="{9102E28D-841B-4396-AC8A-CCA77C04DC50}" srcOrd="0" destOrd="0" presId="urn:microsoft.com/office/officeart/2005/8/layout/vList5"/>
    <dgm:cxn modelId="{6CC8BA25-4D33-4E94-B525-D42B964677BA}" type="presParOf" srcId="{4CB8E30B-D779-4DF1-9420-A77C940F8249}" destId="{BD40A71F-EB74-4A6B-8D23-71DF1F712FD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1691E7-C08E-433D-8D34-38FE02B0A069}" type="doc">
      <dgm:prSet loTypeId="urn:microsoft.com/office/officeart/2005/8/layout/lProcess3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nl-BE"/>
        </a:p>
      </dgm:t>
    </dgm:pt>
    <dgm:pt modelId="{6AB7F8FF-10CE-4FD7-BA3A-6C6D45301499}">
      <dgm:prSet/>
      <dgm:spPr/>
      <dgm:t>
        <a:bodyPr/>
        <a:lstStyle/>
        <a:p>
          <a:pPr rtl="0"/>
          <a:r>
            <a:rPr lang="en-US" dirty="0" smtClean="0"/>
            <a:t>An organization’s behavior changes slowly over time</a:t>
          </a:r>
          <a:endParaRPr lang="nl-BE" dirty="0"/>
        </a:p>
      </dgm:t>
    </dgm:pt>
    <dgm:pt modelId="{9801876C-4D9E-4483-A05B-D1F14BA586C5}" type="parTrans" cxnId="{05CEF0F2-2CBC-4BC6-9D44-435A24A2E238}">
      <dgm:prSet/>
      <dgm:spPr/>
      <dgm:t>
        <a:bodyPr/>
        <a:lstStyle/>
        <a:p>
          <a:endParaRPr lang="nl-BE"/>
        </a:p>
      </dgm:t>
    </dgm:pt>
    <dgm:pt modelId="{EC5DDE1D-40CE-44F0-B18A-552514460DEC}" type="sibTrans" cxnId="{05CEF0F2-2CBC-4BC6-9D44-435A24A2E238}">
      <dgm:prSet/>
      <dgm:spPr/>
      <dgm:t>
        <a:bodyPr/>
        <a:lstStyle/>
        <a:p>
          <a:endParaRPr lang="nl-BE"/>
        </a:p>
      </dgm:t>
    </dgm:pt>
    <dgm:pt modelId="{C514A6AC-761E-46F3-812D-1D1C5C56C41B}">
      <dgm:prSet/>
      <dgm:spPr/>
      <dgm:t>
        <a:bodyPr/>
        <a:lstStyle/>
        <a:p>
          <a:pPr rtl="0"/>
          <a:r>
            <a:rPr lang="en-US" dirty="0" smtClean="0"/>
            <a:t>Changes must be </a:t>
          </a:r>
          <a:r>
            <a:rPr lang="en-US" u="sng" dirty="0" smtClean="0"/>
            <a:t>iterative</a:t>
          </a:r>
          <a:r>
            <a:rPr lang="en-US" dirty="0" smtClean="0"/>
            <a:t> while working toward long-term goals</a:t>
          </a:r>
          <a:endParaRPr lang="nl-BE" dirty="0"/>
        </a:p>
      </dgm:t>
    </dgm:pt>
    <dgm:pt modelId="{2EF97DD2-4DB2-4EB3-9647-8E3679F8739F}" type="parTrans" cxnId="{7F8637F1-1009-47EA-9451-0850DCD9C22D}">
      <dgm:prSet/>
      <dgm:spPr/>
      <dgm:t>
        <a:bodyPr/>
        <a:lstStyle/>
        <a:p>
          <a:endParaRPr lang="nl-BE"/>
        </a:p>
      </dgm:t>
    </dgm:pt>
    <dgm:pt modelId="{6DFAC33A-8C79-48E8-B7E8-041680BE3439}" type="sibTrans" cxnId="{7F8637F1-1009-47EA-9451-0850DCD9C22D}">
      <dgm:prSet/>
      <dgm:spPr/>
      <dgm:t>
        <a:bodyPr/>
        <a:lstStyle/>
        <a:p>
          <a:endParaRPr lang="nl-BE"/>
        </a:p>
      </dgm:t>
    </dgm:pt>
    <dgm:pt modelId="{CE16E0DD-1CF9-4BA6-A205-0B99CC7856A4}">
      <dgm:prSet/>
      <dgm:spPr/>
      <dgm:t>
        <a:bodyPr/>
        <a:lstStyle/>
        <a:p>
          <a:pPr rtl="0"/>
          <a:r>
            <a:rPr lang="en-US" smtClean="0"/>
            <a:t>There is no single recipe that works for all organizations</a:t>
          </a:r>
          <a:endParaRPr lang="nl-BE"/>
        </a:p>
      </dgm:t>
    </dgm:pt>
    <dgm:pt modelId="{E7764EF5-34AC-482E-AB82-A5AE47E28A7B}" type="parTrans" cxnId="{3F329A44-D44E-4752-A7BD-57834FA76170}">
      <dgm:prSet/>
      <dgm:spPr/>
      <dgm:t>
        <a:bodyPr/>
        <a:lstStyle/>
        <a:p>
          <a:endParaRPr lang="nl-BE"/>
        </a:p>
      </dgm:t>
    </dgm:pt>
    <dgm:pt modelId="{596DDE3B-03FF-4222-AB91-736855C640EF}" type="sibTrans" cxnId="{3F329A44-D44E-4752-A7BD-57834FA76170}">
      <dgm:prSet/>
      <dgm:spPr/>
      <dgm:t>
        <a:bodyPr/>
        <a:lstStyle/>
        <a:p>
          <a:endParaRPr lang="nl-BE"/>
        </a:p>
      </dgm:t>
    </dgm:pt>
    <dgm:pt modelId="{D671E191-B784-4461-80A0-5572D4621264}">
      <dgm:prSet/>
      <dgm:spPr/>
      <dgm:t>
        <a:bodyPr/>
        <a:lstStyle/>
        <a:p>
          <a:pPr rtl="0"/>
          <a:r>
            <a:rPr lang="en-US" dirty="0" smtClean="0"/>
            <a:t>A solution must enable </a:t>
          </a:r>
          <a:r>
            <a:rPr lang="en-US" u="sng" dirty="0" smtClean="0"/>
            <a:t>risk-based</a:t>
          </a:r>
          <a:r>
            <a:rPr lang="en-US" dirty="0" smtClean="0"/>
            <a:t> choices tailored to the organization</a:t>
          </a:r>
          <a:endParaRPr lang="nl-BE" dirty="0"/>
        </a:p>
      </dgm:t>
    </dgm:pt>
    <dgm:pt modelId="{A4AF3248-EA18-4ABD-BFDC-9DE926B626F8}" type="parTrans" cxnId="{C397E4DD-DD3F-45F4-B97A-0B9BA9D8B212}">
      <dgm:prSet/>
      <dgm:spPr/>
      <dgm:t>
        <a:bodyPr/>
        <a:lstStyle/>
        <a:p>
          <a:endParaRPr lang="nl-BE"/>
        </a:p>
      </dgm:t>
    </dgm:pt>
    <dgm:pt modelId="{C01B90F3-A504-4986-AD98-C13A934CD4AA}" type="sibTrans" cxnId="{C397E4DD-DD3F-45F4-B97A-0B9BA9D8B212}">
      <dgm:prSet/>
      <dgm:spPr/>
      <dgm:t>
        <a:bodyPr/>
        <a:lstStyle/>
        <a:p>
          <a:endParaRPr lang="nl-BE"/>
        </a:p>
      </dgm:t>
    </dgm:pt>
    <dgm:pt modelId="{D5427E35-361D-4509-BB9C-6E876B0738B7}">
      <dgm:prSet/>
      <dgm:spPr/>
      <dgm:t>
        <a:bodyPr/>
        <a:lstStyle/>
        <a:p>
          <a:pPr rtl="0"/>
          <a:r>
            <a:rPr lang="en-US" smtClean="0"/>
            <a:t>Guidance related to security activities must be prescriptive</a:t>
          </a:r>
          <a:endParaRPr lang="nl-BE"/>
        </a:p>
      </dgm:t>
    </dgm:pt>
    <dgm:pt modelId="{E2DA1367-B414-4EF5-AA62-BE6983D1FB42}" type="parTrans" cxnId="{48798901-AD50-4903-8E1C-0D9B29E82A13}">
      <dgm:prSet/>
      <dgm:spPr/>
      <dgm:t>
        <a:bodyPr/>
        <a:lstStyle/>
        <a:p>
          <a:endParaRPr lang="nl-BE"/>
        </a:p>
      </dgm:t>
    </dgm:pt>
    <dgm:pt modelId="{34FE3B16-E22F-4D41-A3F1-8296934B8238}" type="sibTrans" cxnId="{48798901-AD50-4903-8E1C-0D9B29E82A13}">
      <dgm:prSet/>
      <dgm:spPr/>
      <dgm:t>
        <a:bodyPr/>
        <a:lstStyle/>
        <a:p>
          <a:endParaRPr lang="nl-BE"/>
        </a:p>
      </dgm:t>
    </dgm:pt>
    <dgm:pt modelId="{6D6E1633-FFE4-41D1-A4F4-5FC24A6699CA}">
      <dgm:prSet/>
      <dgm:spPr/>
      <dgm:t>
        <a:bodyPr/>
        <a:lstStyle/>
        <a:p>
          <a:pPr rtl="0"/>
          <a:r>
            <a:rPr lang="en-US" dirty="0" smtClean="0"/>
            <a:t>A solution must provide enough </a:t>
          </a:r>
          <a:r>
            <a:rPr lang="en-US" u="sng" dirty="0" smtClean="0"/>
            <a:t>details</a:t>
          </a:r>
          <a:r>
            <a:rPr lang="en-US" dirty="0" smtClean="0"/>
            <a:t> for non-security-people</a:t>
          </a:r>
          <a:endParaRPr lang="nl-BE" dirty="0"/>
        </a:p>
      </dgm:t>
    </dgm:pt>
    <dgm:pt modelId="{2729C525-2481-4E0B-884C-8886A45FD209}" type="parTrans" cxnId="{8C9AADE8-9D44-4EE7-988C-0B37A1E73462}">
      <dgm:prSet/>
      <dgm:spPr/>
      <dgm:t>
        <a:bodyPr/>
        <a:lstStyle/>
        <a:p>
          <a:endParaRPr lang="nl-BE"/>
        </a:p>
      </dgm:t>
    </dgm:pt>
    <dgm:pt modelId="{3B712D5F-6395-4AA9-97C6-188AB7B40D2A}" type="sibTrans" cxnId="{8C9AADE8-9D44-4EE7-988C-0B37A1E73462}">
      <dgm:prSet/>
      <dgm:spPr/>
      <dgm:t>
        <a:bodyPr/>
        <a:lstStyle/>
        <a:p>
          <a:endParaRPr lang="nl-BE"/>
        </a:p>
      </dgm:t>
    </dgm:pt>
    <dgm:pt modelId="{A6A4214C-9EB3-4FFE-B4D8-B03146D13C44}">
      <dgm:prSet/>
      <dgm:spPr/>
      <dgm:t>
        <a:bodyPr/>
        <a:lstStyle/>
        <a:p>
          <a:pPr rtl="0"/>
          <a:r>
            <a:rPr lang="en-US" dirty="0" smtClean="0"/>
            <a:t>Overall, must be simple, well-defined, and measurable</a:t>
          </a:r>
          <a:endParaRPr lang="nl-BE" dirty="0"/>
        </a:p>
      </dgm:t>
    </dgm:pt>
    <dgm:pt modelId="{86C2D5C3-29ED-455B-B5DD-C64DF11ED0CD}" type="parTrans" cxnId="{A51E3A9B-EF3B-46E4-9310-07BA6692D205}">
      <dgm:prSet/>
      <dgm:spPr/>
      <dgm:t>
        <a:bodyPr/>
        <a:lstStyle/>
        <a:p>
          <a:endParaRPr lang="nl-BE"/>
        </a:p>
      </dgm:t>
    </dgm:pt>
    <dgm:pt modelId="{12AC2D79-899F-4110-9710-C7948156504F}" type="sibTrans" cxnId="{A51E3A9B-EF3B-46E4-9310-07BA6692D205}">
      <dgm:prSet/>
      <dgm:spPr/>
      <dgm:t>
        <a:bodyPr/>
        <a:lstStyle/>
        <a:p>
          <a:endParaRPr lang="nl-BE"/>
        </a:p>
      </dgm:t>
    </dgm:pt>
    <dgm:pt modelId="{9209C2EA-F802-428C-9BBA-391B345D8B35}">
      <dgm:prSet/>
      <dgm:spPr/>
      <dgm:t>
        <a:bodyPr/>
        <a:lstStyle/>
        <a:p>
          <a:pPr rtl="0"/>
          <a:r>
            <a:rPr lang="nl-BE" dirty="0" smtClean="0"/>
            <a:t>OWASP Software Assurance Maturity Model (SAMM)</a:t>
          </a:r>
          <a:endParaRPr lang="nl-BE" dirty="0"/>
        </a:p>
      </dgm:t>
    </dgm:pt>
    <dgm:pt modelId="{19EFB94D-27E3-4CC3-8E09-AC8EC5BECC59}" type="parTrans" cxnId="{B12716B6-9F0C-4668-9336-DB780CAD6C17}">
      <dgm:prSet/>
      <dgm:spPr/>
      <dgm:t>
        <a:bodyPr/>
        <a:lstStyle/>
        <a:p>
          <a:endParaRPr lang="nl-BE"/>
        </a:p>
      </dgm:t>
    </dgm:pt>
    <dgm:pt modelId="{FC4256A1-8A6F-4562-9BFF-DC15120B7FB4}" type="sibTrans" cxnId="{B12716B6-9F0C-4668-9336-DB780CAD6C17}">
      <dgm:prSet/>
      <dgm:spPr/>
      <dgm:t>
        <a:bodyPr/>
        <a:lstStyle/>
        <a:p>
          <a:endParaRPr lang="nl-BE"/>
        </a:p>
      </dgm:t>
    </dgm:pt>
    <dgm:pt modelId="{2059C200-D179-41A9-8EE2-D6875CB6D288}" type="pres">
      <dgm:prSet presAssocID="{3D1691E7-C08E-433D-8D34-38FE02B0A06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nl-BE"/>
        </a:p>
      </dgm:t>
    </dgm:pt>
    <dgm:pt modelId="{E367B07D-0DE8-4D62-AA98-7BAE7E25F524}" type="pres">
      <dgm:prSet presAssocID="{6AB7F8FF-10CE-4FD7-BA3A-6C6D45301499}" presName="horFlow" presStyleCnt="0"/>
      <dgm:spPr/>
    </dgm:pt>
    <dgm:pt modelId="{0516D7D8-E32A-4D43-B3F8-9B31DF2A99B9}" type="pres">
      <dgm:prSet presAssocID="{6AB7F8FF-10CE-4FD7-BA3A-6C6D45301499}" presName="bigChev" presStyleLbl="node1" presStyleIdx="0" presStyleCnt="4"/>
      <dgm:spPr/>
      <dgm:t>
        <a:bodyPr/>
        <a:lstStyle/>
        <a:p>
          <a:endParaRPr lang="nl-BE"/>
        </a:p>
      </dgm:t>
    </dgm:pt>
    <dgm:pt modelId="{137B9F7C-1B23-4428-A055-DAD449919553}" type="pres">
      <dgm:prSet presAssocID="{2EF97DD2-4DB2-4EB3-9647-8E3679F8739F}" presName="parTrans" presStyleCnt="0"/>
      <dgm:spPr/>
    </dgm:pt>
    <dgm:pt modelId="{D49A153E-FBAC-40D4-A871-DE4281063ABE}" type="pres">
      <dgm:prSet presAssocID="{C514A6AC-761E-46F3-812D-1D1C5C56C41B}" presName="node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C08F22E3-2298-47B8-BFB2-5ED5A20C5358}" type="pres">
      <dgm:prSet presAssocID="{6AB7F8FF-10CE-4FD7-BA3A-6C6D45301499}" presName="vSp" presStyleCnt="0"/>
      <dgm:spPr/>
    </dgm:pt>
    <dgm:pt modelId="{308117D3-EB4B-46CA-9200-DFA69E233EC0}" type="pres">
      <dgm:prSet presAssocID="{CE16E0DD-1CF9-4BA6-A205-0B99CC7856A4}" presName="horFlow" presStyleCnt="0"/>
      <dgm:spPr/>
    </dgm:pt>
    <dgm:pt modelId="{ED6788B3-32EE-4277-AFAB-6F59C0DA29DB}" type="pres">
      <dgm:prSet presAssocID="{CE16E0DD-1CF9-4BA6-A205-0B99CC7856A4}" presName="bigChev" presStyleLbl="node1" presStyleIdx="1" presStyleCnt="4"/>
      <dgm:spPr/>
      <dgm:t>
        <a:bodyPr/>
        <a:lstStyle/>
        <a:p>
          <a:endParaRPr lang="nl-BE"/>
        </a:p>
      </dgm:t>
    </dgm:pt>
    <dgm:pt modelId="{24ECD68D-E549-4E3E-8AC1-1815D7803D49}" type="pres">
      <dgm:prSet presAssocID="{A4AF3248-EA18-4ABD-BFDC-9DE926B626F8}" presName="parTrans" presStyleCnt="0"/>
      <dgm:spPr/>
    </dgm:pt>
    <dgm:pt modelId="{729CF545-F6C8-4E99-8156-6494D44F16FA}" type="pres">
      <dgm:prSet presAssocID="{D671E191-B784-4461-80A0-5572D4621264}" presName="node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61869C6A-D4E1-488E-BA69-B2F44706746E}" type="pres">
      <dgm:prSet presAssocID="{CE16E0DD-1CF9-4BA6-A205-0B99CC7856A4}" presName="vSp" presStyleCnt="0"/>
      <dgm:spPr/>
    </dgm:pt>
    <dgm:pt modelId="{7A286968-9CB9-4ECA-9643-C1E3849E074A}" type="pres">
      <dgm:prSet presAssocID="{D5427E35-361D-4509-BB9C-6E876B0738B7}" presName="horFlow" presStyleCnt="0"/>
      <dgm:spPr/>
    </dgm:pt>
    <dgm:pt modelId="{83461659-7F7B-48C8-9C52-77C261AD5B5B}" type="pres">
      <dgm:prSet presAssocID="{D5427E35-361D-4509-BB9C-6E876B0738B7}" presName="bigChev" presStyleLbl="node1" presStyleIdx="2" presStyleCnt="4"/>
      <dgm:spPr/>
      <dgm:t>
        <a:bodyPr/>
        <a:lstStyle/>
        <a:p>
          <a:endParaRPr lang="nl-BE"/>
        </a:p>
      </dgm:t>
    </dgm:pt>
    <dgm:pt modelId="{514D7608-825E-4E02-9E42-D48029AF945B}" type="pres">
      <dgm:prSet presAssocID="{2729C525-2481-4E0B-884C-8886A45FD209}" presName="parTrans" presStyleCnt="0"/>
      <dgm:spPr/>
    </dgm:pt>
    <dgm:pt modelId="{222E66A8-FE6A-4B07-9CC6-F2FAB75DB7F6}" type="pres">
      <dgm:prSet presAssocID="{6D6E1633-FFE4-41D1-A4F4-5FC24A6699CA}" presName="node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26E70847-0C8F-411F-90D1-E0D2146F9A36}" type="pres">
      <dgm:prSet presAssocID="{D5427E35-361D-4509-BB9C-6E876B0738B7}" presName="vSp" presStyleCnt="0"/>
      <dgm:spPr/>
    </dgm:pt>
    <dgm:pt modelId="{170DED74-731D-488A-889B-E19FFC43F7C5}" type="pres">
      <dgm:prSet presAssocID="{A6A4214C-9EB3-4FFE-B4D8-B03146D13C44}" presName="horFlow" presStyleCnt="0"/>
      <dgm:spPr/>
    </dgm:pt>
    <dgm:pt modelId="{1E53C020-2B3D-4C59-82EB-B8FAA65AB8C0}" type="pres">
      <dgm:prSet presAssocID="{A6A4214C-9EB3-4FFE-B4D8-B03146D13C44}" presName="bigChev" presStyleLbl="node1" presStyleIdx="3" presStyleCnt="4"/>
      <dgm:spPr/>
      <dgm:t>
        <a:bodyPr/>
        <a:lstStyle/>
        <a:p>
          <a:endParaRPr lang="nl-BE"/>
        </a:p>
      </dgm:t>
    </dgm:pt>
    <dgm:pt modelId="{63E7C3B5-AE73-449A-8157-5BF41AAFCFB0}" type="pres">
      <dgm:prSet presAssocID="{19EFB94D-27E3-4CC3-8E09-AC8EC5BECC59}" presName="parTrans" presStyleCnt="0"/>
      <dgm:spPr/>
    </dgm:pt>
    <dgm:pt modelId="{A96D6BD3-4ECE-4FBD-A716-91522FA48ADB}" type="pres">
      <dgm:prSet presAssocID="{9209C2EA-F802-428C-9BBA-391B345D8B35}" presName="node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nl-BE"/>
        </a:p>
      </dgm:t>
    </dgm:pt>
  </dgm:ptLst>
  <dgm:cxnLst>
    <dgm:cxn modelId="{6E334D0D-B7B6-4857-8627-966DB1FA189E}" type="presOf" srcId="{CE16E0DD-1CF9-4BA6-A205-0B99CC7856A4}" destId="{ED6788B3-32EE-4277-AFAB-6F59C0DA29DB}" srcOrd="0" destOrd="0" presId="urn:microsoft.com/office/officeart/2005/8/layout/lProcess3"/>
    <dgm:cxn modelId="{A51E3A9B-EF3B-46E4-9310-07BA6692D205}" srcId="{3D1691E7-C08E-433D-8D34-38FE02B0A069}" destId="{A6A4214C-9EB3-4FFE-B4D8-B03146D13C44}" srcOrd="3" destOrd="0" parTransId="{86C2D5C3-29ED-455B-B5DD-C64DF11ED0CD}" sibTransId="{12AC2D79-899F-4110-9710-C7948156504F}"/>
    <dgm:cxn modelId="{9D5C0658-5FA6-440E-B65C-3CA26492F66B}" type="presOf" srcId="{3D1691E7-C08E-433D-8D34-38FE02B0A069}" destId="{2059C200-D179-41A9-8EE2-D6875CB6D288}" srcOrd="0" destOrd="0" presId="urn:microsoft.com/office/officeart/2005/8/layout/lProcess3"/>
    <dgm:cxn modelId="{6264723D-EF4E-4E24-A5D4-3A82D77D3A52}" type="presOf" srcId="{D671E191-B784-4461-80A0-5572D4621264}" destId="{729CF545-F6C8-4E99-8156-6494D44F16FA}" srcOrd="0" destOrd="0" presId="urn:microsoft.com/office/officeart/2005/8/layout/lProcess3"/>
    <dgm:cxn modelId="{AB683048-C4F5-4323-8D89-A6FAED656831}" type="presOf" srcId="{A6A4214C-9EB3-4FFE-B4D8-B03146D13C44}" destId="{1E53C020-2B3D-4C59-82EB-B8FAA65AB8C0}" srcOrd="0" destOrd="0" presId="urn:microsoft.com/office/officeart/2005/8/layout/lProcess3"/>
    <dgm:cxn modelId="{C397E4DD-DD3F-45F4-B97A-0B9BA9D8B212}" srcId="{CE16E0DD-1CF9-4BA6-A205-0B99CC7856A4}" destId="{D671E191-B784-4461-80A0-5572D4621264}" srcOrd="0" destOrd="0" parTransId="{A4AF3248-EA18-4ABD-BFDC-9DE926B626F8}" sibTransId="{C01B90F3-A504-4986-AD98-C13A934CD4AA}"/>
    <dgm:cxn modelId="{3F329A44-D44E-4752-A7BD-57834FA76170}" srcId="{3D1691E7-C08E-433D-8D34-38FE02B0A069}" destId="{CE16E0DD-1CF9-4BA6-A205-0B99CC7856A4}" srcOrd="1" destOrd="0" parTransId="{E7764EF5-34AC-482E-AB82-A5AE47E28A7B}" sibTransId="{596DDE3B-03FF-4222-AB91-736855C640EF}"/>
    <dgm:cxn modelId="{3B9B7C9F-A988-4ED3-82BE-44C846B0509A}" type="presOf" srcId="{C514A6AC-761E-46F3-812D-1D1C5C56C41B}" destId="{D49A153E-FBAC-40D4-A871-DE4281063ABE}" srcOrd="0" destOrd="0" presId="urn:microsoft.com/office/officeart/2005/8/layout/lProcess3"/>
    <dgm:cxn modelId="{53C5839C-23AC-43E7-999B-A58FA552C218}" type="presOf" srcId="{D5427E35-361D-4509-BB9C-6E876B0738B7}" destId="{83461659-7F7B-48C8-9C52-77C261AD5B5B}" srcOrd="0" destOrd="0" presId="urn:microsoft.com/office/officeart/2005/8/layout/lProcess3"/>
    <dgm:cxn modelId="{48798901-AD50-4903-8E1C-0D9B29E82A13}" srcId="{3D1691E7-C08E-433D-8D34-38FE02B0A069}" destId="{D5427E35-361D-4509-BB9C-6E876B0738B7}" srcOrd="2" destOrd="0" parTransId="{E2DA1367-B414-4EF5-AA62-BE6983D1FB42}" sibTransId="{34FE3B16-E22F-4D41-A3F1-8296934B8238}"/>
    <dgm:cxn modelId="{8C9AADE8-9D44-4EE7-988C-0B37A1E73462}" srcId="{D5427E35-361D-4509-BB9C-6E876B0738B7}" destId="{6D6E1633-FFE4-41D1-A4F4-5FC24A6699CA}" srcOrd="0" destOrd="0" parTransId="{2729C525-2481-4E0B-884C-8886A45FD209}" sibTransId="{3B712D5F-6395-4AA9-97C6-188AB7B40D2A}"/>
    <dgm:cxn modelId="{34E20ED4-A726-408A-8D8C-48F86BE4C83F}" type="presOf" srcId="{6AB7F8FF-10CE-4FD7-BA3A-6C6D45301499}" destId="{0516D7D8-E32A-4D43-B3F8-9B31DF2A99B9}" srcOrd="0" destOrd="0" presId="urn:microsoft.com/office/officeart/2005/8/layout/lProcess3"/>
    <dgm:cxn modelId="{05CEF0F2-2CBC-4BC6-9D44-435A24A2E238}" srcId="{3D1691E7-C08E-433D-8D34-38FE02B0A069}" destId="{6AB7F8FF-10CE-4FD7-BA3A-6C6D45301499}" srcOrd="0" destOrd="0" parTransId="{9801876C-4D9E-4483-A05B-D1F14BA586C5}" sibTransId="{EC5DDE1D-40CE-44F0-B18A-552514460DEC}"/>
    <dgm:cxn modelId="{7F8637F1-1009-47EA-9451-0850DCD9C22D}" srcId="{6AB7F8FF-10CE-4FD7-BA3A-6C6D45301499}" destId="{C514A6AC-761E-46F3-812D-1D1C5C56C41B}" srcOrd="0" destOrd="0" parTransId="{2EF97DD2-4DB2-4EB3-9647-8E3679F8739F}" sibTransId="{6DFAC33A-8C79-48E8-B7E8-041680BE3439}"/>
    <dgm:cxn modelId="{B12716B6-9F0C-4668-9336-DB780CAD6C17}" srcId="{A6A4214C-9EB3-4FFE-B4D8-B03146D13C44}" destId="{9209C2EA-F802-428C-9BBA-391B345D8B35}" srcOrd="0" destOrd="0" parTransId="{19EFB94D-27E3-4CC3-8E09-AC8EC5BECC59}" sibTransId="{FC4256A1-8A6F-4562-9BFF-DC15120B7FB4}"/>
    <dgm:cxn modelId="{1B6223BF-D2F9-49E4-8ED7-6B803D8F9BF0}" type="presOf" srcId="{9209C2EA-F802-428C-9BBA-391B345D8B35}" destId="{A96D6BD3-4ECE-4FBD-A716-91522FA48ADB}" srcOrd="0" destOrd="0" presId="urn:microsoft.com/office/officeart/2005/8/layout/lProcess3"/>
    <dgm:cxn modelId="{35E14D12-75B0-4095-B2FE-68A1B2CDF9FA}" type="presOf" srcId="{6D6E1633-FFE4-41D1-A4F4-5FC24A6699CA}" destId="{222E66A8-FE6A-4B07-9CC6-F2FAB75DB7F6}" srcOrd="0" destOrd="0" presId="urn:microsoft.com/office/officeart/2005/8/layout/lProcess3"/>
    <dgm:cxn modelId="{176C2F92-49F2-40AB-98A7-92F35ABD8817}" type="presParOf" srcId="{2059C200-D179-41A9-8EE2-D6875CB6D288}" destId="{E367B07D-0DE8-4D62-AA98-7BAE7E25F524}" srcOrd="0" destOrd="0" presId="urn:microsoft.com/office/officeart/2005/8/layout/lProcess3"/>
    <dgm:cxn modelId="{472A583A-7395-4EAB-A141-3C5AD8C5FD56}" type="presParOf" srcId="{E367B07D-0DE8-4D62-AA98-7BAE7E25F524}" destId="{0516D7D8-E32A-4D43-B3F8-9B31DF2A99B9}" srcOrd="0" destOrd="0" presId="urn:microsoft.com/office/officeart/2005/8/layout/lProcess3"/>
    <dgm:cxn modelId="{943AA8BF-0A18-43AC-A8CC-4FF5943A8894}" type="presParOf" srcId="{E367B07D-0DE8-4D62-AA98-7BAE7E25F524}" destId="{137B9F7C-1B23-4428-A055-DAD449919553}" srcOrd="1" destOrd="0" presId="urn:microsoft.com/office/officeart/2005/8/layout/lProcess3"/>
    <dgm:cxn modelId="{BEA07E06-41D3-42BD-B133-E4234831BAA3}" type="presParOf" srcId="{E367B07D-0DE8-4D62-AA98-7BAE7E25F524}" destId="{D49A153E-FBAC-40D4-A871-DE4281063ABE}" srcOrd="2" destOrd="0" presId="urn:microsoft.com/office/officeart/2005/8/layout/lProcess3"/>
    <dgm:cxn modelId="{3F9E5665-9428-44FB-AC2E-C945F09CC7F1}" type="presParOf" srcId="{2059C200-D179-41A9-8EE2-D6875CB6D288}" destId="{C08F22E3-2298-47B8-BFB2-5ED5A20C5358}" srcOrd="1" destOrd="0" presId="urn:microsoft.com/office/officeart/2005/8/layout/lProcess3"/>
    <dgm:cxn modelId="{1985BFBD-6978-42C7-BBDE-760101065C30}" type="presParOf" srcId="{2059C200-D179-41A9-8EE2-D6875CB6D288}" destId="{308117D3-EB4B-46CA-9200-DFA69E233EC0}" srcOrd="2" destOrd="0" presId="urn:microsoft.com/office/officeart/2005/8/layout/lProcess3"/>
    <dgm:cxn modelId="{2DE973A9-4D23-48A2-A99C-34FA84F9CF90}" type="presParOf" srcId="{308117D3-EB4B-46CA-9200-DFA69E233EC0}" destId="{ED6788B3-32EE-4277-AFAB-6F59C0DA29DB}" srcOrd="0" destOrd="0" presId="urn:microsoft.com/office/officeart/2005/8/layout/lProcess3"/>
    <dgm:cxn modelId="{18822593-3F56-4A03-8E60-6B5D89CFB7C4}" type="presParOf" srcId="{308117D3-EB4B-46CA-9200-DFA69E233EC0}" destId="{24ECD68D-E549-4E3E-8AC1-1815D7803D49}" srcOrd="1" destOrd="0" presId="urn:microsoft.com/office/officeart/2005/8/layout/lProcess3"/>
    <dgm:cxn modelId="{EAD8131C-92A9-4320-8538-6B7F2CF70455}" type="presParOf" srcId="{308117D3-EB4B-46CA-9200-DFA69E233EC0}" destId="{729CF545-F6C8-4E99-8156-6494D44F16FA}" srcOrd="2" destOrd="0" presId="urn:microsoft.com/office/officeart/2005/8/layout/lProcess3"/>
    <dgm:cxn modelId="{3D2A86BD-93F4-4E5A-B3E0-367DB9E3F7B7}" type="presParOf" srcId="{2059C200-D179-41A9-8EE2-D6875CB6D288}" destId="{61869C6A-D4E1-488E-BA69-B2F44706746E}" srcOrd="3" destOrd="0" presId="urn:microsoft.com/office/officeart/2005/8/layout/lProcess3"/>
    <dgm:cxn modelId="{2885E548-8670-4481-AB7E-4A2F9B7300F0}" type="presParOf" srcId="{2059C200-D179-41A9-8EE2-D6875CB6D288}" destId="{7A286968-9CB9-4ECA-9643-C1E3849E074A}" srcOrd="4" destOrd="0" presId="urn:microsoft.com/office/officeart/2005/8/layout/lProcess3"/>
    <dgm:cxn modelId="{C53CA283-7763-4EEA-BA00-2DE22FE4C4FB}" type="presParOf" srcId="{7A286968-9CB9-4ECA-9643-C1E3849E074A}" destId="{83461659-7F7B-48C8-9C52-77C261AD5B5B}" srcOrd="0" destOrd="0" presId="urn:microsoft.com/office/officeart/2005/8/layout/lProcess3"/>
    <dgm:cxn modelId="{C9B2010A-90F7-4C09-B22E-0FD4929FAB7A}" type="presParOf" srcId="{7A286968-9CB9-4ECA-9643-C1E3849E074A}" destId="{514D7608-825E-4E02-9E42-D48029AF945B}" srcOrd="1" destOrd="0" presId="urn:microsoft.com/office/officeart/2005/8/layout/lProcess3"/>
    <dgm:cxn modelId="{2A0DB58C-0576-4A12-967B-4DFA1124B48F}" type="presParOf" srcId="{7A286968-9CB9-4ECA-9643-C1E3849E074A}" destId="{222E66A8-FE6A-4B07-9CC6-F2FAB75DB7F6}" srcOrd="2" destOrd="0" presId="urn:microsoft.com/office/officeart/2005/8/layout/lProcess3"/>
    <dgm:cxn modelId="{3BCB789D-97B5-4175-98F9-22F91BF5AA5D}" type="presParOf" srcId="{2059C200-D179-41A9-8EE2-D6875CB6D288}" destId="{26E70847-0C8F-411F-90D1-E0D2146F9A36}" srcOrd="5" destOrd="0" presId="urn:microsoft.com/office/officeart/2005/8/layout/lProcess3"/>
    <dgm:cxn modelId="{3EEA23F4-0658-4F08-9D29-6AC85D71E535}" type="presParOf" srcId="{2059C200-D179-41A9-8EE2-D6875CB6D288}" destId="{170DED74-731D-488A-889B-E19FFC43F7C5}" srcOrd="6" destOrd="0" presId="urn:microsoft.com/office/officeart/2005/8/layout/lProcess3"/>
    <dgm:cxn modelId="{BB928C78-BF35-4923-AF6A-6E0C87F392D6}" type="presParOf" srcId="{170DED74-731D-488A-889B-E19FFC43F7C5}" destId="{1E53C020-2B3D-4C59-82EB-B8FAA65AB8C0}" srcOrd="0" destOrd="0" presId="urn:microsoft.com/office/officeart/2005/8/layout/lProcess3"/>
    <dgm:cxn modelId="{46FD131E-5BDD-4247-9697-A0FD30EE8302}" type="presParOf" srcId="{170DED74-731D-488A-889B-E19FFC43F7C5}" destId="{63E7C3B5-AE73-449A-8157-5BF41AAFCFB0}" srcOrd="1" destOrd="0" presId="urn:microsoft.com/office/officeart/2005/8/layout/lProcess3"/>
    <dgm:cxn modelId="{22466A82-80E6-4D0F-9583-96C6DE09E505}" type="presParOf" srcId="{170DED74-731D-488A-889B-E19FFC43F7C5}" destId="{A96D6BD3-4ECE-4FBD-A716-91522FA48ADB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65897F-8A7C-4805-924D-D611EF4C9D2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FB715229-1087-4E69-93DC-B9B67918B24E}">
      <dgm:prSet phldrT="[Text]"/>
      <dgm:spPr/>
      <dgm:t>
        <a:bodyPr/>
        <a:lstStyle/>
        <a:p>
          <a:r>
            <a:rPr lang="en-US" dirty="0" smtClean="0"/>
            <a:t>Governance</a:t>
          </a:r>
          <a:endParaRPr lang="en-US" dirty="0"/>
        </a:p>
      </dgm:t>
    </dgm:pt>
    <dgm:pt modelId="{D834BEED-3EBD-4450-83A3-CDAB2DCAA3A7}" type="parTrans" cxnId="{EED1F44B-CF30-43FF-8D09-5004EC3B7570}">
      <dgm:prSet/>
      <dgm:spPr/>
      <dgm:t>
        <a:bodyPr/>
        <a:lstStyle/>
        <a:p>
          <a:endParaRPr lang="en-US"/>
        </a:p>
      </dgm:t>
    </dgm:pt>
    <dgm:pt modelId="{9673E7FE-FD6E-47F8-B8FF-00043472FFD0}" type="sibTrans" cxnId="{EED1F44B-CF30-43FF-8D09-5004EC3B7570}">
      <dgm:prSet/>
      <dgm:spPr/>
      <dgm:t>
        <a:bodyPr/>
        <a:lstStyle/>
        <a:p>
          <a:endParaRPr lang="en-US"/>
        </a:p>
      </dgm:t>
    </dgm:pt>
    <dgm:pt modelId="{CA7F36AC-009E-43FA-AB63-EF969219534D}">
      <dgm:prSet phldrT="[Text]"/>
      <dgm:spPr>
        <a:solidFill>
          <a:srgbClr val="FFFF00"/>
        </a:solidFill>
      </dgm:spPr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Design</a:t>
          </a:r>
          <a:endParaRPr lang="en-US" dirty="0">
            <a:solidFill>
              <a:srgbClr val="FF0000"/>
            </a:solidFill>
          </a:endParaRPr>
        </a:p>
      </dgm:t>
    </dgm:pt>
    <dgm:pt modelId="{411F2226-30F2-4636-97CD-330E2D441B31}" type="parTrans" cxnId="{2E95198F-8E94-4833-903D-C4688F009A5F}">
      <dgm:prSet/>
      <dgm:spPr/>
      <dgm:t>
        <a:bodyPr/>
        <a:lstStyle/>
        <a:p>
          <a:endParaRPr lang="en-US"/>
        </a:p>
      </dgm:t>
    </dgm:pt>
    <dgm:pt modelId="{A04D03F2-A3E1-46B8-96D9-8B3595EFFD1F}" type="sibTrans" cxnId="{2E95198F-8E94-4833-903D-C4688F009A5F}">
      <dgm:prSet/>
      <dgm:spPr/>
      <dgm:t>
        <a:bodyPr/>
        <a:lstStyle/>
        <a:p>
          <a:endParaRPr lang="en-US"/>
        </a:p>
      </dgm:t>
    </dgm:pt>
    <dgm:pt modelId="{0D9C0787-296D-4090-B643-865816A3BD35}">
      <dgm:prSet phldrT="[Text]"/>
      <dgm:spPr>
        <a:solidFill>
          <a:srgbClr val="663300"/>
        </a:solidFill>
      </dgm:spPr>
      <dgm:t>
        <a:bodyPr/>
        <a:lstStyle/>
        <a:p>
          <a:r>
            <a:rPr lang="en-US" dirty="0" smtClean="0"/>
            <a:t>Implementation</a:t>
          </a:r>
          <a:endParaRPr lang="en-US" dirty="0"/>
        </a:p>
      </dgm:t>
    </dgm:pt>
    <dgm:pt modelId="{2DDF94B3-6BBC-462A-9F6D-17532B34BD16}" type="parTrans" cxnId="{51E43DF7-E47A-4807-82B3-18E13B517B4F}">
      <dgm:prSet/>
      <dgm:spPr/>
      <dgm:t>
        <a:bodyPr/>
        <a:lstStyle/>
        <a:p>
          <a:endParaRPr lang="en-US"/>
        </a:p>
      </dgm:t>
    </dgm:pt>
    <dgm:pt modelId="{AEBE6E5F-B0AD-4E68-B132-0E5CEA3F397C}" type="sibTrans" cxnId="{51E43DF7-E47A-4807-82B3-18E13B517B4F}">
      <dgm:prSet/>
      <dgm:spPr/>
      <dgm:t>
        <a:bodyPr/>
        <a:lstStyle/>
        <a:p>
          <a:endParaRPr lang="en-US"/>
        </a:p>
      </dgm:t>
    </dgm:pt>
    <dgm:pt modelId="{D7BA75DF-9E33-4650-A1CF-CB0211EBDD80}">
      <dgm:prSet phldrT="[Text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dirty="0" smtClean="0"/>
            <a:t>Verification</a:t>
          </a:r>
          <a:endParaRPr lang="en-US" dirty="0"/>
        </a:p>
      </dgm:t>
    </dgm:pt>
    <dgm:pt modelId="{2E0C7EC7-FE81-43F4-8A29-593E79193252}" type="parTrans" cxnId="{F34A8528-868E-4655-9B6C-5BDEB28CE042}">
      <dgm:prSet/>
      <dgm:spPr/>
      <dgm:t>
        <a:bodyPr/>
        <a:lstStyle/>
        <a:p>
          <a:endParaRPr lang="en-US"/>
        </a:p>
      </dgm:t>
    </dgm:pt>
    <dgm:pt modelId="{65146286-D04D-434B-A286-08854F240B97}" type="sibTrans" cxnId="{F34A8528-868E-4655-9B6C-5BDEB28CE042}">
      <dgm:prSet/>
      <dgm:spPr/>
      <dgm:t>
        <a:bodyPr/>
        <a:lstStyle/>
        <a:p>
          <a:endParaRPr lang="en-US"/>
        </a:p>
      </dgm:t>
    </dgm:pt>
    <dgm:pt modelId="{D1EAF009-BDA2-48E3-A4A1-07443511DCFD}">
      <dgm:prSet phldrT="[Text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dirty="0" smtClean="0"/>
            <a:t>Operations</a:t>
          </a:r>
          <a:endParaRPr lang="en-US" dirty="0"/>
        </a:p>
      </dgm:t>
    </dgm:pt>
    <dgm:pt modelId="{37410635-8C8D-4ECD-8BCF-FCF95B879269}" type="parTrans" cxnId="{E233593E-05E5-4BE4-B88A-375D274FEED6}">
      <dgm:prSet/>
      <dgm:spPr/>
      <dgm:t>
        <a:bodyPr/>
        <a:lstStyle/>
        <a:p>
          <a:endParaRPr lang="en-US"/>
        </a:p>
      </dgm:t>
    </dgm:pt>
    <dgm:pt modelId="{679FD6FE-2EDD-4424-B9F3-91B64F5733A4}" type="sibTrans" cxnId="{E233593E-05E5-4BE4-B88A-375D274FEED6}">
      <dgm:prSet/>
      <dgm:spPr/>
      <dgm:t>
        <a:bodyPr/>
        <a:lstStyle/>
        <a:p>
          <a:endParaRPr lang="en-US"/>
        </a:p>
      </dgm:t>
    </dgm:pt>
    <dgm:pt modelId="{C90F677C-2B7C-41B9-8B38-F28AE2DC7BB5}" type="pres">
      <dgm:prSet presAssocID="{8865897F-8A7C-4805-924D-D611EF4C9D26}" presName="linearFlow" presStyleCnt="0">
        <dgm:presLayoutVars>
          <dgm:dir/>
          <dgm:resizeHandles val="exact"/>
        </dgm:presLayoutVars>
      </dgm:prSet>
      <dgm:spPr/>
    </dgm:pt>
    <dgm:pt modelId="{00BB0E2C-26B4-4E47-ADD9-40543F549DD3}" type="pres">
      <dgm:prSet presAssocID="{FB715229-1087-4E69-93DC-B9B67918B24E}" presName="composite" presStyleCnt="0"/>
      <dgm:spPr/>
    </dgm:pt>
    <dgm:pt modelId="{81B985DF-8FBA-420F-9678-6833BE8B8C66}" type="pres">
      <dgm:prSet presAssocID="{FB715229-1087-4E69-93DC-B9B67918B24E}" presName="imgShp" presStyleLbl="fgImgPlace1" presStyleIdx="0" presStyleCnt="5"/>
      <dgm:spPr/>
    </dgm:pt>
    <dgm:pt modelId="{723C8C0E-FC00-4192-AD13-6E81F340CFCC}" type="pres">
      <dgm:prSet presAssocID="{FB715229-1087-4E69-93DC-B9B67918B24E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CF3A68-F9B8-4229-85DF-D8E8EE9899CB}" type="pres">
      <dgm:prSet presAssocID="{9673E7FE-FD6E-47F8-B8FF-00043472FFD0}" presName="spacing" presStyleCnt="0"/>
      <dgm:spPr/>
    </dgm:pt>
    <dgm:pt modelId="{34DE57F9-065E-4BF7-B785-F90C41ED55C8}" type="pres">
      <dgm:prSet presAssocID="{CA7F36AC-009E-43FA-AB63-EF969219534D}" presName="composite" presStyleCnt="0"/>
      <dgm:spPr/>
    </dgm:pt>
    <dgm:pt modelId="{F6F871EE-6EAA-4C2A-97A0-F6BCDBF37A79}" type="pres">
      <dgm:prSet presAssocID="{CA7F36AC-009E-43FA-AB63-EF969219534D}" presName="imgShp" presStyleLbl="fgImgPlace1" presStyleIdx="1" presStyleCnt="5"/>
      <dgm:spPr/>
    </dgm:pt>
    <dgm:pt modelId="{7D87E28C-C07D-4968-A848-D5DE17FC6505}" type="pres">
      <dgm:prSet presAssocID="{CA7F36AC-009E-43FA-AB63-EF969219534D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F0DEB6-A610-46C4-B13F-B8C158CBD921}" type="pres">
      <dgm:prSet presAssocID="{A04D03F2-A3E1-46B8-96D9-8B3595EFFD1F}" presName="spacing" presStyleCnt="0"/>
      <dgm:spPr/>
    </dgm:pt>
    <dgm:pt modelId="{B34BFAC8-B0B7-498B-B924-C9DA16F4272C}" type="pres">
      <dgm:prSet presAssocID="{0D9C0787-296D-4090-B643-865816A3BD35}" presName="composite" presStyleCnt="0"/>
      <dgm:spPr/>
    </dgm:pt>
    <dgm:pt modelId="{31FE10D5-8CB6-41B1-B35E-A5ECE23F1B23}" type="pres">
      <dgm:prSet presAssocID="{0D9C0787-296D-4090-B643-865816A3BD35}" presName="imgShp" presStyleLbl="fgImgPlace1" presStyleIdx="2" presStyleCnt="5"/>
      <dgm:spPr/>
    </dgm:pt>
    <dgm:pt modelId="{928505E3-EAC9-437B-9802-079B3EFF697F}" type="pres">
      <dgm:prSet presAssocID="{0D9C0787-296D-4090-B643-865816A3BD35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A73FA5-2912-4305-B5CE-41B0B4482317}" type="pres">
      <dgm:prSet presAssocID="{AEBE6E5F-B0AD-4E68-B132-0E5CEA3F397C}" presName="spacing" presStyleCnt="0"/>
      <dgm:spPr/>
    </dgm:pt>
    <dgm:pt modelId="{498A9072-BA88-4D7D-907D-16B69F800EDF}" type="pres">
      <dgm:prSet presAssocID="{D7BA75DF-9E33-4650-A1CF-CB0211EBDD80}" presName="composite" presStyleCnt="0"/>
      <dgm:spPr/>
    </dgm:pt>
    <dgm:pt modelId="{6A9D2C70-16A3-44A4-8EBF-4F92B9399A68}" type="pres">
      <dgm:prSet presAssocID="{D7BA75DF-9E33-4650-A1CF-CB0211EBDD80}" presName="imgShp" presStyleLbl="fgImgPlace1" presStyleIdx="3" presStyleCnt="5"/>
      <dgm:spPr/>
    </dgm:pt>
    <dgm:pt modelId="{95FE85ED-3BE5-410A-B3C3-44331BC60CAA}" type="pres">
      <dgm:prSet presAssocID="{D7BA75DF-9E33-4650-A1CF-CB0211EBDD80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6AF38A-CFBF-4BC9-B93C-8E578FA35131}" type="pres">
      <dgm:prSet presAssocID="{65146286-D04D-434B-A286-08854F240B97}" presName="spacing" presStyleCnt="0"/>
      <dgm:spPr/>
    </dgm:pt>
    <dgm:pt modelId="{3D2E8170-CB4A-4DDF-B523-77A52CDE6440}" type="pres">
      <dgm:prSet presAssocID="{D1EAF009-BDA2-48E3-A4A1-07443511DCFD}" presName="composite" presStyleCnt="0"/>
      <dgm:spPr/>
    </dgm:pt>
    <dgm:pt modelId="{843A87EF-8F06-427D-BF00-ECDE2CCB545C}" type="pres">
      <dgm:prSet presAssocID="{D1EAF009-BDA2-48E3-A4A1-07443511DCFD}" presName="imgShp" presStyleLbl="fgImgPlace1" presStyleIdx="4" presStyleCnt="5"/>
      <dgm:spPr/>
    </dgm:pt>
    <dgm:pt modelId="{18EABBEB-3D1F-4DD4-8F54-9680B0DAB225}" type="pres">
      <dgm:prSet presAssocID="{D1EAF009-BDA2-48E3-A4A1-07443511DCFD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33593E-05E5-4BE4-B88A-375D274FEED6}" srcId="{8865897F-8A7C-4805-924D-D611EF4C9D26}" destId="{D1EAF009-BDA2-48E3-A4A1-07443511DCFD}" srcOrd="4" destOrd="0" parTransId="{37410635-8C8D-4ECD-8BCF-FCF95B879269}" sibTransId="{679FD6FE-2EDD-4424-B9F3-91B64F5733A4}"/>
    <dgm:cxn modelId="{51E43DF7-E47A-4807-82B3-18E13B517B4F}" srcId="{8865897F-8A7C-4805-924D-D611EF4C9D26}" destId="{0D9C0787-296D-4090-B643-865816A3BD35}" srcOrd="2" destOrd="0" parTransId="{2DDF94B3-6BBC-462A-9F6D-17532B34BD16}" sibTransId="{AEBE6E5F-B0AD-4E68-B132-0E5CEA3F397C}"/>
    <dgm:cxn modelId="{D5F301EC-6818-4EAB-86F3-5626134A6250}" type="presOf" srcId="{D7BA75DF-9E33-4650-A1CF-CB0211EBDD80}" destId="{95FE85ED-3BE5-410A-B3C3-44331BC60CAA}" srcOrd="0" destOrd="0" presId="urn:microsoft.com/office/officeart/2005/8/layout/vList3"/>
    <dgm:cxn modelId="{F34A8528-868E-4655-9B6C-5BDEB28CE042}" srcId="{8865897F-8A7C-4805-924D-D611EF4C9D26}" destId="{D7BA75DF-9E33-4650-A1CF-CB0211EBDD80}" srcOrd="3" destOrd="0" parTransId="{2E0C7EC7-FE81-43F4-8A29-593E79193252}" sibTransId="{65146286-D04D-434B-A286-08854F240B97}"/>
    <dgm:cxn modelId="{2E95198F-8E94-4833-903D-C4688F009A5F}" srcId="{8865897F-8A7C-4805-924D-D611EF4C9D26}" destId="{CA7F36AC-009E-43FA-AB63-EF969219534D}" srcOrd="1" destOrd="0" parTransId="{411F2226-30F2-4636-97CD-330E2D441B31}" sibTransId="{A04D03F2-A3E1-46B8-96D9-8B3595EFFD1F}"/>
    <dgm:cxn modelId="{EED1F44B-CF30-43FF-8D09-5004EC3B7570}" srcId="{8865897F-8A7C-4805-924D-D611EF4C9D26}" destId="{FB715229-1087-4E69-93DC-B9B67918B24E}" srcOrd="0" destOrd="0" parTransId="{D834BEED-3EBD-4450-83A3-CDAB2DCAA3A7}" sibTransId="{9673E7FE-FD6E-47F8-B8FF-00043472FFD0}"/>
    <dgm:cxn modelId="{5957FFA9-896A-40EE-9882-4BCDC82A6142}" type="presOf" srcId="{FB715229-1087-4E69-93DC-B9B67918B24E}" destId="{723C8C0E-FC00-4192-AD13-6E81F340CFCC}" srcOrd="0" destOrd="0" presId="urn:microsoft.com/office/officeart/2005/8/layout/vList3"/>
    <dgm:cxn modelId="{2E3D78B2-65A3-4BAF-B2FF-1A1BC95529DF}" type="presOf" srcId="{0D9C0787-296D-4090-B643-865816A3BD35}" destId="{928505E3-EAC9-437B-9802-079B3EFF697F}" srcOrd="0" destOrd="0" presId="urn:microsoft.com/office/officeart/2005/8/layout/vList3"/>
    <dgm:cxn modelId="{0D643FA7-5C53-48B7-A7C1-0898D669DA10}" type="presOf" srcId="{CA7F36AC-009E-43FA-AB63-EF969219534D}" destId="{7D87E28C-C07D-4968-A848-D5DE17FC6505}" srcOrd="0" destOrd="0" presId="urn:microsoft.com/office/officeart/2005/8/layout/vList3"/>
    <dgm:cxn modelId="{1A9220F0-9B3B-47ED-B114-B5C4C1AF8E8A}" type="presOf" srcId="{8865897F-8A7C-4805-924D-D611EF4C9D26}" destId="{C90F677C-2B7C-41B9-8B38-F28AE2DC7BB5}" srcOrd="0" destOrd="0" presId="urn:microsoft.com/office/officeart/2005/8/layout/vList3"/>
    <dgm:cxn modelId="{67653763-CD4D-4DFC-97AB-8BBA55981DF3}" type="presOf" srcId="{D1EAF009-BDA2-48E3-A4A1-07443511DCFD}" destId="{18EABBEB-3D1F-4DD4-8F54-9680B0DAB225}" srcOrd="0" destOrd="0" presId="urn:microsoft.com/office/officeart/2005/8/layout/vList3"/>
    <dgm:cxn modelId="{AF9977A8-6AA0-4EAB-A589-C05AC32CA7A2}" type="presParOf" srcId="{C90F677C-2B7C-41B9-8B38-F28AE2DC7BB5}" destId="{00BB0E2C-26B4-4E47-ADD9-40543F549DD3}" srcOrd="0" destOrd="0" presId="urn:microsoft.com/office/officeart/2005/8/layout/vList3"/>
    <dgm:cxn modelId="{D3825536-1C87-4902-9C87-C11165207068}" type="presParOf" srcId="{00BB0E2C-26B4-4E47-ADD9-40543F549DD3}" destId="{81B985DF-8FBA-420F-9678-6833BE8B8C66}" srcOrd="0" destOrd="0" presId="urn:microsoft.com/office/officeart/2005/8/layout/vList3"/>
    <dgm:cxn modelId="{1C8B2E57-2476-4905-8575-B8F355290CF8}" type="presParOf" srcId="{00BB0E2C-26B4-4E47-ADD9-40543F549DD3}" destId="{723C8C0E-FC00-4192-AD13-6E81F340CFCC}" srcOrd="1" destOrd="0" presId="urn:microsoft.com/office/officeart/2005/8/layout/vList3"/>
    <dgm:cxn modelId="{E5566329-138D-4719-9DE7-433B717490A9}" type="presParOf" srcId="{C90F677C-2B7C-41B9-8B38-F28AE2DC7BB5}" destId="{FCCF3A68-F9B8-4229-85DF-D8E8EE9899CB}" srcOrd="1" destOrd="0" presId="urn:microsoft.com/office/officeart/2005/8/layout/vList3"/>
    <dgm:cxn modelId="{C638A060-EE91-4D00-8802-DAD6458CAE4E}" type="presParOf" srcId="{C90F677C-2B7C-41B9-8B38-F28AE2DC7BB5}" destId="{34DE57F9-065E-4BF7-B785-F90C41ED55C8}" srcOrd="2" destOrd="0" presId="urn:microsoft.com/office/officeart/2005/8/layout/vList3"/>
    <dgm:cxn modelId="{95589999-5E5E-436B-9521-C8C329848BB8}" type="presParOf" srcId="{34DE57F9-065E-4BF7-B785-F90C41ED55C8}" destId="{F6F871EE-6EAA-4C2A-97A0-F6BCDBF37A79}" srcOrd="0" destOrd="0" presId="urn:microsoft.com/office/officeart/2005/8/layout/vList3"/>
    <dgm:cxn modelId="{33C8A324-6435-4ECE-846B-F7834A3A2802}" type="presParOf" srcId="{34DE57F9-065E-4BF7-B785-F90C41ED55C8}" destId="{7D87E28C-C07D-4968-A848-D5DE17FC6505}" srcOrd="1" destOrd="0" presId="urn:microsoft.com/office/officeart/2005/8/layout/vList3"/>
    <dgm:cxn modelId="{08EE00F9-60D4-4DEA-B43B-0371AE9EB912}" type="presParOf" srcId="{C90F677C-2B7C-41B9-8B38-F28AE2DC7BB5}" destId="{20F0DEB6-A610-46C4-B13F-B8C158CBD921}" srcOrd="3" destOrd="0" presId="urn:microsoft.com/office/officeart/2005/8/layout/vList3"/>
    <dgm:cxn modelId="{C3FB6600-E2F9-4B2F-B71D-4AADF760D85A}" type="presParOf" srcId="{C90F677C-2B7C-41B9-8B38-F28AE2DC7BB5}" destId="{B34BFAC8-B0B7-498B-B924-C9DA16F4272C}" srcOrd="4" destOrd="0" presId="urn:microsoft.com/office/officeart/2005/8/layout/vList3"/>
    <dgm:cxn modelId="{6AC6EE04-71F3-49E2-AA88-9CCAFEE97FA2}" type="presParOf" srcId="{B34BFAC8-B0B7-498B-B924-C9DA16F4272C}" destId="{31FE10D5-8CB6-41B1-B35E-A5ECE23F1B23}" srcOrd="0" destOrd="0" presId="urn:microsoft.com/office/officeart/2005/8/layout/vList3"/>
    <dgm:cxn modelId="{AC9CCCD2-DC1D-4EA3-AA54-E59DE1B66EC3}" type="presParOf" srcId="{B34BFAC8-B0B7-498B-B924-C9DA16F4272C}" destId="{928505E3-EAC9-437B-9802-079B3EFF697F}" srcOrd="1" destOrd="0" presId="urn:microsoft.com/office/officeart/2005/8/layout/vList3"/>
    <dgm:cxn modelId="{A71364A4-8289-4832-A68C-94864056F2D8}" type="presParOf" srcId="{C90F677C-2B7C-41B9-8B38-F28AE2DC7BB5}" destId="{50A73FA5-2912-4305-B5CE-41B0B4482317}" srcOrd="5" destOrd="0" presId="urn:microsoft.com/office/officeart/2005/8/layout/vList3"/>
    <dgm:cxn modelId="{0B884FC8-5F16-40D4-99DB-CEBD16D043A7}" type="presParOf" srcId="{C90F677C-2B7C-41B9-8B38-F28AE2DC7BB5}" destId="{498A9072-BA88-4D7D-907D-16B69F800EDF}" srcOrd="6" destOrd="0" presId="urn:microsoft.com/office/officeart/2005/8/layout/vList3"/>
    <dgm:cxn modelId="{2C55338B-9BDD-416F-842E-A296DBE554E7}" type="presParOf" srcId="{498A9072-BA88-4D7D-907D-16B69F800EDF}" destId="{6A9D2C70-16A3-44A4-8EBF-4F92B9399A68}" srcOrd="0" destOrd="0" presId="urn:microsoft.com/office/officeart/2005/8/layout/vList3"/>
    <dgm:cxn modelId="{8602FA7D-93CA-4C19-98E0-2E518C0AA872}" type="presParOf" srcId="{498A9072-BA88-4D7D-907D-16B69F800EDF}" destId="{95FE85ED-3BE5-410A-B3C3-44331BC60CAA}" srcOrd="1" destOrd="0" presId="urn:microsoft.com/office/officeart/2005/8/layout/vList3"/>
    <dgm:cxn modelId="{0779DB56-61F7-4D67-ACBB-5F166B8B49DD}" type="presParOf" srcId="{C90F677C-2B7C-41B9-8B38-F28AE2DC7BB5}" destId="{B66AF38A-CFBF-4BC9-B93C-8E578FA35131}" srcOrd="7" destOrd="0" presId="urn:microsoft.com/office/officeart/2005/8/layout/vList3"/>
    <dgm:cxn modelId="{82EC338B-4650-420C-AFED-FA04CF9F88FD}" type="presParOf" srcId="{C90F677C-2B7C-41B9-8B38-F28AE2DC7BB5}" destId="{3D2E8170-CB4A-4DDF-B523-77A52CDE6440}" srcOrd="8" destOrd="0" presId="urn:microsoft.com/office/officeart/2005/8/layout/vList3"/>
    <dgm:cxn modelId="{551A47FE-0042-47D9-BE25-B11BA5E4AF10}" type="presParOf" srcId="{3D2E8170-CB4A-4DDF-B523-77A52CDE6440}" destId="{843A87EF-8F06-427D-BF00-ECDE2CCB545C}" srcOrd="0" destOrd="0" presId="urn:microsoft.com/office/officeart/2005/8/layout/vList3"/>
    <dgm:cxn modelId="{B413A2EC-AE93-4DD4-92D5-C3E6A0DA04B0}" type="presParOf" srcId="{3D2E8170-CB4A-4DDF-B523-77A52CDE6440}" destId="{18EABBEB-3D1F-4DD4-8F54-9680B0DAB22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4EC5004-BA85-4155-9E38-2A774080B9E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5C5D40-6637-4CCB-8BF3-D1B64F18B95F}">
      <dgm:prSet phldrT="[Text]"/>
      <dgm:spPr/>
      <dgm:t>
        <a:bodyPr/>
        <a:lstStyle/>
        <a:p>
          <a:r>
            <a:rPr lang="en-US" dirty="0" smtClean="0"/>
            <a:t>Governance</a:t>
          </a:r>
          <a:endParaRPr lang="en-US" dirty="0"/>
        </a:p>
      </dgm:t>
    </dgm:pt>
    <dgm:pt modelId="{74DB9C5F-F6B3-4F8D-8747-D321814A9794}" type="parTrans" cxnId="{CA3561EE-EA16-4DE0-9E61-8829283E12D4}">
      <dgm:prSet/>
      <dgm:spPr/>
      <dgm:t>
        <a:bodyPr/>
        <a:lstStyle/>
        <a:p>
          <a:endParaRPr lang="en-US"/>
        </a:p>
      </dgm:t>
    </dgm:pt>
    <dgm:pt modelId="{D85CEA6B-AC9C-4D4F-A343-ABBC6173315E}" type="sibTrans" cxnId="{CA3561EE-EA16-4DE0-9E61-8829283E12D4}">
      <dgm:prSet/>
      <dgm:spPr/>
      <dgm:t>
        <a:bodyPr/>
        <a:lstStyle/>
        <a:p>
          <a:endParaRPr lang="en-US"/>
        </a:p>
      </dgm:t>
    </dgm:pt>
    <dgm:pt modelId="{3636ED98-8321-4DCA-A4A6-4FCCC1BD8197}">
      <dgm:prSet phldrT="[Text]"/>
      <dgm:spPr/>
      <dgm:t>
        <a:bodyPr/>
        <a:lstStyle/>
        <a:p>
          <a:r>
            <a:rPr lang="en-US" dirty="0" smtClean="0"/>
            <a:t>Strategy &amp; Metrics</a:t>
          </a:r>
          <a:endParaRPr lang="en-US" dirty="0"/>
        </a:p>
      </dgm:t>
    </dgm:pt>
    <dgm:pt modelId="{6AE11B97-7497-4438-8931-06AA7C89672D}" type="parTrans" cxnId="{3AACB449-7C2A-4045-987E-E957BCEB49D1}">
      <dgm:prSet/>
      <dgm:spPr/>
      <dgm:t>
        <a:bodyPr/>
        <a:lstStyle/>
        <a:p>
          <a:endParaRPr lang="en-US"/>
        </a:p>
      </dgm:t>
    </dgm:pt>
    <dgm:pt modelId="{C9BD50E2-2944-4BB6-98FA-80D8AF3F7525}" type="sibTrans" cxnId="{3AACB449-7C2A-4045-987E-E957BCEB49D1}">
      <dgm:prSet/>
      <dgm:spPr/>
      <dgm:t>
        <a:bodyPr/>
        <a:lstStyle/>
        <a:p>
          <a:endParaRPr lang="en-US"/>
        </a:p>
      </dgm:t>
    </dgm:pt>
    <dgm:pt modelId="{2A1B0C75-943F-4BB5-87F7-FA49496E1093}">
      <dgm:prSet phldrT="[Text]"/>
      <dgm:spPr/>
      <dgm:t>
        <a:bodyPr/>
        <a:lstStyle/>
        <a:p>
          <a:r>
            <a:rPr lang="en-US" dirty="0" smtClean="0"/>
            <a:t>Policy &amp; Compliance</a:t>
          </a:r>
          <a:endParaRPr lang="en-US" dirty="0"/>
        </a:p>
      </dgm:t>
    </dgm:pt>
    <dgm:pt modelId="{6D9C2C40-FBE5-4D11-B4DB-BF6D73CF9238}" type="parTrans" cxnId="{FDB06E37-6159-4332-9D57-E0522BE94EEF}">
      <dgm:prSet/>
      <dgm:spPr/>
      <dgm:t>
        <a:bodyPr/>
        <a:lstStyle/>
        <a:p>
          <a:endParaRPr lang="en-US"/>
        </a:p>
      </dgm:t>
    </dgm:pt>
    <dgm:pt modelId="{3FA4DBFE-7BE6-46AA-8BAD-3B9049DB8275}" type="sibTrans" cxnId="{FDB06E37-6159-4332-9D57-E0522BE94EEF}">
      <dgm:prSet/>
      <dgm:spPr/>
      <dgm:t>
        <a:bodyPr/>
        <a:lstStyle/>
        <a:p>
          <a:endParaRPr lang="en-US"/>
        </a:p>
      </dgm:t>
    </dgm:pt>
    <dgm:pt modelId="{6A38E2B1-E605-4199-9179-9B5DC93ACD6A}">
      <dgm:prSet phldrT="[Text]"/>
      <dgm:spPr>
        <a:solidFill>
          <a:srgbClr val="FFFF00"/>
        </a:solidFill>
      </dgm:spPr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Design</a:t>
          </a:r>
          <a:endParaRPr lang="en-US" dirty="0">
            <a:solidFill>
              <a:srgbClr val="FF0000"/>
            </a:solidFill>
          </a:endParaRPr>
        </a:p>
      </dgm:t>
    </dgm:pt>
    <dgm:pt modelId="{3C805E7E-1221-4455-B4F9-34D76C8DD104}" type="parTrans" cxnId="{6CFF4197-36BB-4C7C-A4EF-946F4A475841}">
      <dgm:prSet/>
      <dgm:spPr/>
      <dgm:t>
        <a:bodyPr/>
        <a:lstStyle/>
        <a:p>
          <a:endParaRPr lang="en-US"/>
        </a:p>
      </dgm:t>
    </dgm:pt>
    <dgm:pt modelId="{6C5ECBD0-1B3B-4DBE-895D-5FAE3159B711}" type="sibTrans" cxnId="{6CFF4197-36BB-4C7C-A4EF-946F4A475841}">
      <dgm:prSet/>
      <dgm:spPr/>
      <dgm:t>
        <a:bodyPr/>
        <a:lstStyle/>
        <a:p>
          <a:endParaRPr lang="en-US"/>
        </a:p>
      </dgm:t>
    </dgm:pt>
    <dgm:pt modelId="{6AE7DA71-6A7C-4D3B-A036-B87BD530F194}">
      <dgm:prSet phldrT="[Text]"/>
      <dgm:spPr/>
      <dgm:t>
        <a:bodyPr/>
        <a:lstStyle/>
        <a:p>
          <a:r>
            <a:rPr lang="en-US" dirty="0" smtClean="0"/>
            <a:t>Threat Assessment</a:t>
          </a:r>
          <a:endParaRPr lang="en-US" dirty="0"/>
        </a:p>
      </dgm:t>
    </dgm:pt>
    <dgm:pt modelId="{8567C269-0A90-4B41-8FAC-3AB785FD3AAC}" type="parTrans" cxnId="{1CE0C7B9-1EFC-45DE-8E6E-33232173D863}">
      <dgm:prSet/>
      <dgm:spPr/>
      <dgm:t>
        <a:bodyPr/>
        <a:lstStyle/>
        <a:p>
          <a:endParaRPr lang="en-US"/>
        </a:p>
      </dgm:t>
    </dgm:pt>
    <dgm:pt modelId="{AE00EFAD-78A5-4BBD-925B-4DDB9E8BCA75}" type="sibTrans" cxnId="{1CE0C7B9-1EFC-45DE-8E6E-33232173D863}">
      <dgm:prSet/>
      <dgm:spPr/>
      <dgm:t>
        <a:bodyPr/>
        <a:lstStyle/>
        <a:p>
          <a:endParaRPr lang="en-US"/>
        </a:p>
      </dgm:t>
    </dgm:pt>
    <dgm:pt modelId="{CD84505D-2186-4CBA-AE32-A77E8117915C}">
      <dgm:prSet phldrT="[Text]"/>
      <dgm:spPr/>
      <dgm:t>
        <a:bodyPr/>
        <a:lstStyle/>
        <a:p>
          <a:r>
            <a:rPr lang="en-US" dirty="0" smtClean="0"/>
            <a:t>Security Requirements</a:t>
          </a:r>
          <a:endParaRPr lang="en-US" dirty="0"/>
        </a:p>
      </dgm:t>
    </dgm:pt>
    <dgm:pt modelId="{46922B2C-F524-407C-A058-3380A85BB1B6}" type="parTrans" cxnId="{608B44F8-E77A-4D5B-9D02-65A29F8F5253}">
      <dgm:prSet/>
      <dgm:spPr/>
      <dgm:t>
        <a:bodyPr/>
        <a:lstStyle/>
        <a:p>
          <a:endParaRPr lang="en-US"/>
        </a:p>
      </dgm:t>
    </dgm:pt>
    <dgm:pt modelId="{99CF9628-07A6-4B54-ABF3-54A9869D099C}" type="sibTrans" cxnId="{608B44F8-E77A-4D5B-9D02-65A29F8F5253}">
      <dgm:prSet/>
      <dgm:spPr/>
      <dgm:t>
        <a:bodyPr/>
        <a:lstStyle/>
        <a:p>
          <a:endParaRPr lang="en-US"/>
        </a:p>
      </dgm:t>
    </dgm:pt>
    <dgm:pt modelId="{F27ACCAB-6581-4146-9B1C-B6A6C1C0BE77}">
      <dgm:prSet phldrT="[Text]"/>
      <dgm:spPr>
        <a:solidFill>
          <a:srgbClr val="663300"/>
        </a:solidFill>
      </dgm:spPr>
      <dgm:t>
        <a:bodyPr/>
        <a:lstStyle/>
        <a:p>
          <a:r>
            <a:rPr lang="en-US" dirty="0" smtClean="0"/>
            <a:t>Implementation</a:t>
          </a:r>
          <a:endParaRPr lang="en-US" dirty="0"/>
        </a:p>
      </dgm:t>
    </dgm:pt>
    <dgm:pt modelId="{42E6AE9F-A378-4F4C-BF9B-7484BC3E55EA}" type="parTrans" cxnId="{52B102B5-F770-4278-9935-1FF7BD9566BD}">
      <dgm:prSet/>
      <dgm:spPr/>
      <dgm:t>
        <a:bodyPr/>
        <a:lstStyle/>
        <a:p>
          <a:endParaRPr lang="en-US"/>
        </a:p>
      </dgm:t>
    </dgm:pt>
    <dgm:pt modelId="{51653579-70E9-42EE-95EC-E86BA9791F5B}" type="sibTrans" cxnId="{52B102B5-F770-4278-9935-1FF7BD9566BD}">
      <dgm:prSet/>
      <dgm:spPr/>
      <dgm:t>
        <a:bodyPr/>
        <a:lstStyle/>
        <a:p>
          <a:endParaRPr lang="en-US"/>
        </a:p>
      </dgm:t>
    </dgm:pt>
    <dgm:pt modelId="{80463AB6-825B-495C-B2C0-0263AC68032F}">
      <dgm:prSet phldrT="[Text]"/>
      <dgm:spPr/>
      <dgm:t>
        <a:bodyPr/>
        <a:lstStyle/>
        <a:p>
          <a:r>
            <a:rPr lang="en-US" dirty="0" smtClean="0"/>
            <a:t>Secure Build</a:t>
          </a:r>
          <a:endParaRPr lang="en-US" dirty="0"/>
        </a:p>
      </dgm:t>
    </dgm:pt>
    <dgm:pt modelId="{6FFC9385-BA55-4716-A179-A793FFF3A717}" type="parTrans" cxnId="{8CFA3C0A-126F-4103-943A-ECE3FFB68B08}">
      <dgm:prSet/>
      <dgm:spPr/>
      <dgm:t>
        <a:bodyPr/>
        <a:lstStyle/>
        <a:p>
          <a:endParaRPr lang="en-US"/>
        </a:p>
      </dgm:t>
    </dgm:pt>
    <dgm:pt modelId="{10E4136B-FE0D-4F15-9EC5-2C0B88694995}" type="sibTrans" cxnId="{8CFA3C0A-126F-4103-943A-ECE3FFB68B08}">
      <dgm:prSet/>
      <dgm:spPr/>
      <dgm:t>
        <a:bodyPr/>
        <a:lstStyle/>
        <a:p>
          <a:endParaRPr lang="en-US"/>
        </a:p>
      </dgm:t>
    </dgm:pt>
    <dgm:pt modelId="{BED0E70C-B6E6-4B3C-8720-A86521787D3E}">
      <dgm:prSet phldrT="[Text]"/>
      <dgm:spPr/>
      <dgm:t>
        <a:bodyPr/>
        <a:lstStyle/>
        <a:p>
          <a:r>
            <a:rPr lang="en-US" dirty="0" smtClean="0"/>
            <a:t>Education &amp; Guidance</a:t>
          </a:r>
          <a:endParaRPr lang="en-US" dirty="0"/>
        </a:p>
      </dgm:t>
    </dgm:pt>
    <dgm:pt modelId="{B06CF37B-6E91-4688-9A0F-5B4CE083EB29}" type="parTrans" cxnId="{63BADD0B-D5A0-4220-9FDD-AFD19DD286D7}">
      <dgm:prSet/>
      <dgm:spPr/>
      <dgm:t>
        <a:bodyPr/>
        <a:lstStyle/>
        <a:p>
          <a:endParaRPr lang="en-US"/>
        </a:p>
      </dgm:t>
    </dgm:pt>
    <dgm:pt modelId="{CE017D09-330C-44B3-B241-EF542F4D3D50}" type="sibTrans" cxnId="{63BADD0B-D5A0-4220-9FDD-AFD19DD286D7}">
      <dgm:prSet/>
      <dgm:spPr/>
      <dgm:t>
        <a:bodyPr/>
        <a:lstStyle/>
        <a:p>
          <a:endParaRPr lang="en-US"/>
        </a:p>
      </dgm:t>
    </dgm:pt>
    <dgm:pt modelId="{1E09683A-D493-4210-918E-6BAF83FFEBCF}">
      <dgm:prSet phldrT="[Text]"/>
      <dgm:spPr/>
      <dgm:t>
        <a:bodyPr/>
        <a:lstStyle/>
        <a:p>
          <a:r>
            <a:rPr lang="en-US" smtClean="0"/>
            <a:t>Security </a:t>
          </a:r>
          <a:r>
            <a:rPr lang="en-US" dirty="0" smtClean="0"/>
            <a:t>Architecture</a:t>
          </a:r>
          <a:endParaRPr lang="en-US" dirty="0"/>
        </a:p>
      </dgm:t>
    </dgm:pt>
    <dgm:pt modelId="{CC0D3ED4-481E-471D-B79B-6A890BAE5A1E}" type="parTrans" cxnId="{A26E4080-CD66-424B-8C02-096D87EE8A52}">
      <dgm:prSet/>
      <dgm:spPr/>
      <dgm:t>
        <a:bodyPr/>
        <a:lstStyle/>
        <a:p>
          <a:endParaRPr lang="en-US"/>
        </a:p>
      </dgm:t>
    </dgm:pt>
    <dgm:pt modelId="{CC3EC60B-439A-481D-AAE9-207F3A304A0F}" type="sibTrans" cxnId="{A26E4080-CD66-424B-8C02-096D87EE8A52}">
      <dgm:prSet/>
      <dgm:spPr/>
      <dgm:t>
        <a:bodyPr/>
        <a:lstStyle/>
        <a:p>
          <a:endParaRPr lang="en-US"/>
        </a:p>
      </dgm:t>
    </dgm:pt>
    <dgm:pt modelId="{7775F3CB-F3B6-45AA-B058-05078C86BE87}">
      <dgm:prSet phldrT="[Text]"/>
      <dgm:spPr/>
      <dgm:t>
        <a:bodyPr/>
        <a:lstStyle/>
        <a:p>
          <a:r>
            <a:rPr lang="en-US" dirty="0" smtClean="0"/>
            <a:t>Secure Deployment</a:t>
          </a:r>
          <a:endParaRPr lang="en-US" dirty="0"/>
        </a:p>
      </dgm:t>
    </dgm:pt>
    <dgm:pt modelId="{2E3B6F7A-43ED-449A-9F17-A6338188FBBE}" type="parTrans" cxnId="{D8266938-2675-46C9-8B65-40A8B0267C5D}">
      <dgm:prSet/>
      <dgm:spPr/>
      <dgm:t>
        <a:bodyPr/>
        <a:lstStyle/>
        <a:p>
          <a:endParaRPr lang="en-US"/>
        </a:p>
      </dgm:t>
    </dgm:pt>
    <dgm:pt modelId="{B8AB70B3-A56D-48A3-A8AB-92BA9EE2964F}" type="sibTrans" cxnId="{D8266938-2675-46C9-8B65-40A8B0267C5D}">
      <dgm:prSet/>
      <dgm:spPr/>
      <dgm:t>
        <a:bodyPr/>
        <a:lstStyle/>
        <a:p>
          <a:endParaRPr lang="en-US"/>
        </a:p>
      </dgm:t>
    </dgm:pt>
    <dgm:pt modelId="{852A7249-B028-49D3-AA17-CE57D250163D}">
      <dgm:prSet phldrT="[Text]"/>
      <dgm:spPr/>
      <dgm:t>
        <a:bodyPr/>
        <a:lstStyle/>
        <a:p>
          <a:r>
            <a:rPr lang="en-US" dirty="0" smtClean="0"/>
            <a:t>Defect Management</a:t>
          </a:r>
          <a:endParaRPr lang="en-US" dirty="0"/>
        </a:p>
      </dgm:t>
    </dgm:pt>
    <dgm:pt modelId="{5EE6BB01-86C3-4684-8925-A5C32A2C9A85}" type="parTrans" cxnId="{7CAF20AF-B6BE-40DA-B512-1652860B43BF}">
      <dgm:prSet/>
      <dgm:spPr/>
      <dgm:t>
        <a:bodyPr/>
        <a:lstStyle/>
        <a:p>
          <a:endParaRPr lang="en-US"/>
        </a:p>
      </dgm:t>
    </dgm:pt>
    <dgm:pt modelId="{919A20C0-588C-46F3-BA16-6117B924C981}" type="sibTrans" cxnId="{7CAF20AF-B6BE-40DA-B512-1652860B43BF}">
      <dgm:prSet/>
      <dgm:spPr/>
      <dgm:t>
        <a:bodyPr/>
        <a:lstStyle/>
        <a:p>
          <a:endParaRPr lang="en-US"/>
        </a:p>
      </dgm:t>
    </dgm:pt>
    <dgm:pt modelId="{4C8CDFB1-39E4-43D0-8D58-CBE964C70AF7}">
      <dgm:prSet phldrT="[Text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dirty="0" smtClean="0"/>
            <a:t>Verification</a:t>
          </a:r>
          <a:endParaRPr lang="en-US" dirty="0"/>
        </a:p>
      </dgm:t>
    </dgm:pt>
    <dgm:pt modelId="{26B3CDEF-28D2-4693-A82D-84C5E6DD06D3}" type="parTrans" cxnId="{5CA3C885-46C7-4B67-AB69-DFF42A241804}">
      <dgm:prSet/>
      <dgm:spPr/>
      <dgm:t>
        <a:bodyPr/>
        <a:lstStyle/>
        <a:p>
          <a:endParaRPr lang="en-US"/>
        </a:p>
      </dgm:t>
    </dgm:pt>
    <dgm:pt modelId="{017D3515-544D-4293-B863-E9D958466D1A}" type="sibTrans" cxnId="{5CA3C885-46C7-4B67-AB69-DFF42A241804}">
      <dgm:prSet/>
      <dgm:spPr/>
      <dgm:t>
        <a:bodyPr/>
        <a:lstStyle/>
        <a:p>
          <a:endParaRPr lang="en-US"/>
        </a:p>
      </dgm:t>
    </dgm:pt>
    <dgm:pt modelId="{57F4338D-4161-4B01-A6AD-7A9FAF1564BD}">
      <dgm:prSet phldrT="[Text]"/>
      <dgm:spPr/>
      <dgm:t>
        <a:bodyPr/>
        <a:lstStyle/>
        <a:p>
          <a:r>
            <a:rPr lang="en-US" dirty="0" smtClean="0"/>
            <a:t>Architecture Assessment</a:t>
          </a:r>
          <a:endParaRPr lang="en-US" dirty="0"/>
        </a:p>
      </dgm:t>
    </dgm:pt>
    <dgm:pt modelId="{33D32B1D-5418-4C26-BC45-F20CC691B0E6}" type="parTrans" cxnId="{CA91D929-4552-4EE8-8259-7E2BCB19A23A}">
      <dgm:prSet/>
      <dgm:spPr/>
      <dgm:t>
        <a:bodyPr/>
        <a:lstStyle/>
        <a:p>
          <a:endParaRPr lang="en-US"/>
        </a:p>
      </dgm:t>
    </dgm:pt>
    <dgm:pt modelId="{2246AC1B-D84F-416A-BB09-C78AC3D53607}" type="sibTrans" cxnId="{CA91D929-4552-4EE8-8259-7E2BCB19A23A}">
      <dgm:prSet/>
      <dgm:spPr/>
      <dgm:t>
        <a:bodyPr/>
        <a:lstStyle/>
        <a:p>
          <a:endParaRPr lang="en-US"/>
        </a:p>
      </dgm:t>
    </dgm:pt>
    <dgm:pt modelId="{436CD2FF-BD18-4738-A957-FD40A05DC5BC}">
      <dgm:prSet phldrT="[Text]"/>
      <dgm:spPr/>
      <dgm:t>
        <a:bodyPr/>
        <a:lstStyle/>
        <a:p>
          <a:r>
            <a:rPr lang="en-US" dirty="0" smtClean="0"/>
            <a:t>Requirements Testing</a:t>
          </a:r>
          <a:endParaRPr lang="en-US" dirty="0"/>
        </a:p>
      </dgm:t>
    </dgm:pt>
    <dgm:pt modelId="{79715537-A94E-4382-B893-9AF59BD6F339}" type="parTrans" cxnId="{67E80E4D-164C-4BFB-B9F8-85E8E0331A16}">
      <dgm:prSet/>
      <dgm:spPr/>
      <dgm:t>
        <a:bodyPr/>
        <a:lstStyle/>
        <a:p>
          <a:endParaRPr lang="en-US"/>
        </a:p>
      </dgm:t>
    </dgm:pt>
    <dgm:pt modelId="{B114C952-6900-4B96-A435-5551B3D8DE45}" type="sibTrans" cxnId="{67E80E4D-164C-4BFB-B9F8-85E8E0331A16}">
      <dgm:prSet/>
      <dgm:spPr/>
      <dgm:t>
        <a:bodyPr/>
        <a:lstStyle/>
        <a:p>
          <a:endParaRPr lang="en-US"/>
        </a:p>
      </dgm:t>
    </dgm:pt>
    <dgm:pt modelId="{C23B6033-A671-45B4-BAD5-1F55C63CBBD1}">
      <dgm:prSet phldrT="[Text]"/>
      <dgm:spPr/>
      <dgm:t>
        <a:bodyPr/>
        <a:lstStyle/>
        <a:p>
          <a:r>
            <a:rPr lang="en-US" dirty="0" smtClean="0"/>
            <a:t>Security Testing</a:t>
          </a:r>
          <a:endParaRPr lang="en-US" dirty="0"/>
        </a:p>
      </dgm:t>
    </dgm:pt>
    <dgm:pt modelId="{BC8C0342-4747-4114-A329-50EF72CE424F}" type="parTrans" cxnId="{986CB1A4-8BAE-4DE0-92F1-A3265D805C91}">
      <dgm:prSet/>
      <dgm:spPr/>
      <dgm:t>
        <a:bodyPr/>
        <a:lstStyle/>
        <a:p>
          <a:endParaRPr lang="en-US"/>
        </a:p>
      </dgm:t>
    </dgm:pt>
    <dgm:pt modelId="{C9C004D0-650D-4E79-8E07-7D556E82EFE4}" type="sibTrans" cxnId="{986CB1A4-8BAE-4DE0-92F1-A3265D805C91}">
      <dgm:prSet/>
      <dgm:spPr/>
      <dgm:t>
        <a:bodyPr/>
        <a:lstStyle/>
        <a:p>
          <a:endParaRPr lang="en-US"/>
        </a:p>
      </dgm:t>
    </dgm:pt>
    <dgm:pt modelId="{3F509756-479A-4058-B8F4-F244FA389407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Operations</a:t>
          </a:r>
          <a:endParaRPr lang="en-US" dirty="0"/>
        </a:p>
      </dgm:t>
    </dgm:pt>
    <dgm:pt modelId="{73EFF5DA-8C7E-4718-A0A9-2A23C8BDD499}" type="parTrans" cxnId="{FD8335EE-9B94-414E-B660-E161C598FAC5}">
      <dgm:prSet/>
      <dgm:spPr/>
      <dgm:t>
        <a:bodyPr/>
        <a:lstStyle/>
        <a:p>
          <a:endParaRPr lang="en-US"/>
        </a:p>
      </dgm:t>
    </dgm:pt>
    <dgm:pt modelId="{C46454F9-61AB-410A-AF2D-1A66EB870F74}" type="sibTrans" cxnId="{FD8335EE-9B94-414E-B660-E161C598FAC5}">
      <dgm:prSet/>
      <dgm:spPr/>
      <dgm:t>
        <a:bodyPr/>
        <a:lstStyle/>
        <a:p>
          <a:endParaRPr lang="en-US"/>
        </a:p>
      </dgm:t>
    </dgm:pt>
    <dgm:pt modelId="{35AEFB3D-0324-48FB-BE52-12D39B2CB82E}">
      <dgm:prSet phldrT="[Text]"/>
      <dgm:spPr/>
      <dgm:t>
        <a:bodyPr/>
        <a:lstStyle/>
        <a:p>
          <a:r>
            <a:rPr lang="en-US" dirty="0" smtClean="0"/>
            <a:t>Incident Management</a:t>
          </a:r>
          <a:endParaRPr lang="en-US" dirty="0"/>
        </a:p>
      </dgm:t>
    </dgm:pt>
    <dgm:pt modelId="{7DEB3B9A-0130-471C-BB46-BFAD5AA89591}" type="parTrans" cxnId="{D44F9CDD-E213-49DB-9A04-5059AE6B49B3}">
      <dgm:prSet/>
      <dgm:spPr/>
      <dgm:t>
        <a:bodyPr/>
        <a:lstStyle/>
        <a:p>
          <a:endParaRPr lang="en-US"/>
        </a:p>
      </dgm:t>
    </dgm:pt>
    <dgm:pt modelId="{E3A10DD1-89F3-48FA-828D-3D197E04C50B}" type="sibTrans" cxnId="{D44F9CDD-E213-49DB-9A04-5059AE6B49B3}">
      <dgm:prSet/>
      <dgm:spPr/>
      <dgm:t>
        <a:bodyPr/>
        <a:lstStyle/>
        <a:p>
          <a:endParaRPr lang="en-US"/>
        </a:p>
      </dgm:t>
    </dgm:pt>
    <dgm:pt modelId="{2E6DC840-39BE-418F-82A0-9A3AA1F78A3E}">
      <dgm:prSet phldrT="[Text]"/>
      <dgm:spPr/>
      <dgm:t>
        <a:bodyPr/>
        <a:lstStyle/>
        <a:p>
          <a:r>
            <a:rPr lang="en-US" dirty="0" smtClean="0"/>
            <a:t>Environment Management</a:t>
          </a:r>
          <a:endParaRPr lang="en-US" dirty="0"/>
        </a:p>
      </dgm:t>
    </dgm:pt>
    <dgm:pt modelId="{5F052BA5-4360-42A2-99FA-359926ECCB4C}" type="parTrans" cxnId="{FC8EB534-B843-4799-9F89-8B573C3047DC}">
      <dgm:prSet/>
      <dgm:spPr/>
      <dgm:t>
        <a:bodyPr/>
        <a:lstStyle/>
        <a:p>
          <a:endParaRPr lang="en-US"/>
        </a:p>
      </dgm:t>
    </dgm:pt>
    <dgm:pt modelId="{0FA28944-8C25-46E4-8004-59179DCD90BB}" type="sibTrans" cxnId="{FC8EB534-B843-4799-9F89-8B573C3047DC}">
      <dgm:prSet/>
      <dgm:spPr/>
      <dgm:t>
        <a:bodyPr/>
        <a:lstStyle/>
        <a:p>
          <a:endParaRPr lang="en-US"/>
        </a:p>
      </dgm:t>
    </dgm:pt>
    <dgm:pt modelId="{CD341ED4-1FED-445F-9F39-0E564895ABD0}">
      <dgm:prSet phldrT="[Text]"/>
      <dgm:spPr/>
      <dgm:t>
        <a:bodyPr/>
        <a:lstStyle/>
        <a:p>
          <a:r>
            <a:rPr lang="en-US" dirty="0" smtClean="0"/>
            <a:t>Operational Management</a:t>
          </a:r>
          <a:endParaRPr lang="en-US" dirty="0"/>
        </a:p>
      </dgm:t>
    </dgm:pt>
    <dgm:pt modelId="{4F973C3E-96AB-4DFF-AE81-FE02FD8B0A4E}" type="parTrans" cxnId="{EB532E4E-6B6F-4B5B-B55D-FC7E39710BAF}">
      <dgm:prSet/>
      <dgm:spPr/>
      <dgm:t>
        <a:bodyPr/>
        <a:lstStyle/>
        <a:p>
          <a:endParaRPr lang="en-US"/>
        </a:p>
      </dgm:t>
    </dgm:pt>
    <dgm:pt modelId="{777D0FAD-135E-4259-993A-BDFC2A2E1E4B}" type="sibTrans" cxnId="{EB532E4E-6B6F-4B5B-B55D-FC7E39710BAF}">
      <dgm:prSet/>
      <dgm:spPr/>
      <dgm:t>
        <a:bodyPr/>
        <a:lstStyle/>
        <a:p>
          <a:endParaRPr lang="en-US"/>
        </a:p>
      </dgm:t>
    </dgm:pt>
    <dgm:pt modelId="{6FCE7EDA-78EE-4CA3-BE46-078D724F5DE7}" type="pres">
      <dgm:prSet presAssocID="{F4EC5004-BA85-4155-9E38-2A774080B9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9B51C5-3AE4-426F-8F84-0563CC3F62ED}" type="pres">
      <dgm:prSet presAssocID="{905C5D40-6637-4CCB-8BF3-D1B64F18B95F}" presName="composite" presStyleCnt="0"/>
      <dgm:spPr/>
    </dgm:pt>
    <dgm:pt modelId="{89A89786-9151-431D-A80D-D3ED97D267DB}" type="pres">
      <dgm:prSet presAssocID="{905C5D40-6637-4CCB-8BF3-D1B64F18B95F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ADB98C-0342-4D07-A535-656CFE5844AF}" type="pres">
      <dgm:prSet presAssocID="{905C5D40-6637-4CCB-8BF3-D1B64F18B95F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F710B9-0AD4-4E19-B6E0-51EF24F882CF}" type="pres">
      <dgm:prSet presAssocID="{D85CEA6B-AC9C-4D4F-A343-ABBC6173315E}" presName="space" presStyleCnt="0"/>
      <dgm:spPr/>
    </dgm:pt>
    <dgm:pt modelId="{60B0037E-B595-4A59-9438-BEAE89D6C23F}" type="pres">
      <dgm:prSet presAssocID="{6A38E2B1-E605-4199-9179-9B5DC93ACD6A}" presName="composite" presStyleCnt="0"/>
      <dgm:spPr/>
    </dgm:pt>
    <dgm:pt modelId="{D9FA40BC-DFB1-4634-ADCC-B371CA24A517}" type="pres">
      <dgm:prSet presAssocID="{6A38E2B1-E605-4199-9179-9B5DC93ACD6A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3AABC9-18DD-4079-90C2-F47127C3CD51}" type="pres">
      <dgm:prSet presAssocID="{6A38E2B1-E605-4199-9179-9B5DC93ACD6A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9A83EC-9040-451E-945C-5827CDC1156D}" type="pres">
      <dgm:prSet presAssocID="{6C5ECBD0-1B3B-4DBE-895D-5FAE3159B711}" presName="space" presStyleCnt="0"/>
      <dgm:spPr/>
    </dgm:pt>
    <dgm:pt modelId="{79CD0D8C-D126-4762-9404-305D250766D5}" type="pres">
      <dgm:prSet presAssocID="{F27ACCAB-6581-4146-9B1C-B6A6C1C0BE77}" presName="composite" presStyleCnt="0"/>
      <dgm:spPr/>
    </dgm:pt>
    <dgm:pt modelId="{45907D11-E706-4A5E-AAB0-B99CA0373363}" type="pres">
      <dgm:prSet presAssocID="{F27ACCAB-6581-4146-9B1C-B6A6C1C0BE77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6828FC-45A7-4748-9D5A-CC7B8528CA14}" type="pres">
      <dgm:prSet presAssocID="{F27ACCAB-6581-4146-9B1C-B6A6C1C0BE77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3BA08B-A048-4926-BA53-9FF82B36AB57}" type="pres">
      <dgm:prSet presAssocID="{51653579-70E9-42EE-95EC-E86BA9791F5B}" presName="space" presStyleCnt="0"/>
      <dgm:spPr/>
    </dgm:pt>
    <dgm:pt modelId="{09F4C9E8-B531-4B56-96C0-511F3DDBFF40}" type="pres">
      <dgm:prSet presAssocID="{4C8CDFB1-39E4-43D0-8D58-CBE964C70AF7}" presName="composite" presStyleCnt="0"/>
      <dgm:spPr/>
    </dgm:pt>
    <dgm:pt modelId="{F5A8265A-F2C9-446C-AE34-F79C2246AB48}" type="pres">
      <dgm:prSet presAssocID="{4C8CDFB1-39E4-43D0-8D58-CBE964C70AF7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5AB4A1-62F0-40FD-A2BB-8A79C1831C31}" type="pres">
      <dgm:prSet presAssocID="{4C8CDFB1-39E4-43D0-8D58-CBE964C70AF7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23EF20-1C57-4127-94B6-F43BA5B48DF4}" type="pres">
      <dgm:prSet presAssocID="{017D3515-544D-4293-B863-E9D958466D1A}" presName="space" presStyleCnt="0"/>
      <dgm:spPr/>
    </dgm:pt>
    <dgm:pt modelId="{67594042-D600-4546-83D3-190F0A30922D}" type="pres">
      <dgm:prSet presAssocID="{3F509756-479A-4058-B8F4-F244FA389407}" presName="composite" presStyleCnt="0"/>
      <dgm:spPr/>
    </dgm:pt>
    <dgm:pt modelId="{E6687F24-49E2-4689-8C45-97ADCFE56224}" type="pres">
      <dgm:prSet presAssocID="{3F509756-479A-4058-B8F4-F244FA389407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BCD809-7F43-46C2-8D5F-824CA7C42FD7}" type="pres">
      <dgm:prSet presAssocID="{3F509756-479A-4058-B8F4-F244FA389407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6CB1A4-8BAE-4DE0-92F1-A3265D805C91}" srcId="{4C8CDFB1-39E4-43D0-8D58-CBE964C70AF7}" destId="{C23B6033-A671-45B4-BAD5-1F55C63CBBD1}" srcOrd="2" destOrd="0" parTransId="{BC8C0342-4747-4114-A329-50EF72CE424F}" sibTransId="{C9C004D0-650D-4E79-8E07-7D556E82EFE4}"/>
    <dgm:cxn modelId="{633BB82B-FBFD-4B17-82CB-49FCF91D03FD}" type="presOf" srcId="{1E09683A-D493-4210-918E-6BAF83FFEBCF}" destId="{753AABC9-18DD-4079-90C2-F47127C3CD51}" srcOrd="0" destOrd="2" presId="urn:microsoft.com/office/officeart/2005/8/layout/hList1"/>
    <dgm:cxn modelId="{36BF8267-A23D-415C-A5C8-3909676FE921}" type="presOf" srcId="{C23B6033-A671-45B4-BAD5-1F55C63CBBD1}" destId="{675AB4A1-62F0-40FD-A2BB-8A79C1831C31}" srcOrd="0" destOrd="2" presId="urn:microsoft.com/office/officeart/2005/8/layout/hList1"/>
    <dgm:cxn modelId="{D8266938-2675-46C9-8B65-40A8B0267C5D}" srcId="{F27ACCAB-6581-4146-9B1C-B6A6C1C0BE77}" destId="{7775F3CB-F3B6-45AA-B058-05078C86BE87}" srcOrd="1" destOrd="0" parTransId="{2E3B6F7A-43ED-449A-9F17-A6338188FBBE}" sibTransId="{B8AB70B3-A56D-48A3-A8AB-92BA9EE2964F}"/>
    <dgm:cxn modelId="{608B44F8-E77A-4D5B-9D02-65A29F8F5253}" srcId="{6A38E2B1-E605-4199-9179-9B5DC93ACD6A}" destId="{CD84505D-2186-4CBA-AE32-A77E8117915C}" srcOrd="1" destOrd="0" parTransId="{46922B2C-F524-407C-A058-3380A85BB1B6}" sibTransId="{99CF9628-07A6-4B54-ABF3-54A9869D099C}"/>
    <dgm:cxn modelId="{CA91D929-4552-4EE8-8259-7E2BCB19A23A}" srcId="{4C8CDFB1-39E4-43D0-8D58-CBE964C70AF7}" destId="{57F4338D-4161-4B01-A6AD-7A9FAF1564BD}" srcOrd="0" destOrd="0" parTransId="{33D32B1D-5418-4C26-BC45-F20CC691B0E6}" sibTransId="{2246AC1B-D84F-416A-BB09-C78AC3D53607}"/>
    <dgm:cxn modelId="{CA3561EE-EA16-4DE0-9E61-8829283E12D4}" srcId="{F4EC5004-BA85-4155-9E38-2A774080B9E7}" destId="{905C5D40-6637-4CCB-8BF3-D1B64F18B95F}" srcOrd="0" destOrd="0" parTransId="{74DB9C5F-F6B3-4F8D-8747-D321814A9794}" sibTransId="{D85CEA6B-AC9C-4D4F-A343-ABBC6173315E}"/>
    <dgm:cxn modelId="{FC8EB534-B843-4799-9F89-8B573C3047DC}" srcId="{3F509756-479A-4058-B8F4-F244FA389407}" destId="{2E6DC840-39BE-418F-82A0-9A3AA1F78A3E}" srcOrd="1" destOrd="0" parTransId="{5F052BA5-4360-42A2-99FA-359926ECCB4C}" sibTransId="{0FA28944-8C25-46E4-8004-59179DCD90BB}"/>
    <dgm:cxn modelId="{52B102B5-F770-4278-9935-1FF7BD9566BD}" srcId="{F4EC5004-BA85-4155-9E38-2A774080B9E7}" destId="{F27ACCAB-6581-4146-9B1C-B6A6C1C0BE77}" srcOrd="2" destOrd="0" parTransId="{42E6AE9F-A378-4F4C-BF9B-7484BC3E55EA}" sibTransId="{51653579-70E9-42EE-95EC-E86BA9791F5B}"/>
    <dgm:cxn modelId="{1CE0C7B9-1EFC-45DE-8E6E-33232173D863}" srcId="{6A38E2B1-E605-4199-9179-9B5DC93ACD6A}" destId="{6AE7DA71-6A7C-4D3B-A036-B87BD530F194}" srcOrd="0" destOrd="0" parTransId="{8567C269-0A90-4B41-8FAC-3AB785FD3AAC}" sibTransId="{AE00EFAD-78A5-4BBD-925B-4DDB9E8BCA75}"/>
    <dgm:cxn modelId="{F8E03393-4F8A-4326-A5C9-82E60263DBDE}" type="presOf" srcId="{CD84505D-2186-4CBA-AE32-A77E8117915C}" destId="{753AABC9-18DD-4079-90C2-F47127C3CD51}" srcOrd="0" destOrd="1" presId="urn:microsoft.com/office/officeart/2005/8/layout/hList1"/>
    <dgm:cxn modelId="{7CAF20AF-B6BE-40DA-B512-1652860B43BF}" srcId="{F27ACCAB-6581-4146-9B1C-B6A6C1C0BE77}" destId="{852A7249-B028-49D3-AA17-CE57D250163D}" srcOrd="2" destOrd="0" parTransId="{5EE6BB01-86C3-4684-8925-A5C32A2C9A85}" sibTransId="{919A20C0-588C-46F3-BA16-6117B924C981}"/>
    <dgm:cxn modelId="{FDB06E37-6159-4332-9D57-E0522BE94EEF}" srcId="{905C5D40-6637-4CCB-8BF3-D1B64F18B95F}" destId="{2A1B0C75-943F-4BB5-87F7-FA49496E1093}" srcOrd="1" destOrd="0" parTransId="{6D9C2C40-FBE5-4D11-B4DB-BF6D73CF9238}" sibTransId="{3FA4DBFE-7BE6-46AA-8BAD-3B9049DB8275}"/>
    <dgm:cxn modelId="{6CFF4197-36BB-4C7C-A4EF-946F4A475841}" srcId="{F4EC5004-BA85-4155-9E38-2A774080B9E7}" destId="{6A38E2B1-E605-4199-9179-9B5DC93ACD6A}" srcOrd="1" destOrd="0" parTransId="{3C805E7E-1221-4455-B4F9-34D76C8DD104}" sibTransId="{6C5ECBD0-1B3B-4DBE-895D-5FAE3159B711}"/>
    <dgm:cxn modelId="{B58E9091-98BA-4E34-BCDF-EF5CE7705189}" type="presOf" srcId="{57F4338D-4161-4B01-A6AD-7A9FAF1564BD}" destId="{675AB4A1-62F0-40FD-A2BB-8A79C1831C31}" srcOrd="0" destOrd="0" presId="urn:microsoft.com/office/officeart/2005/8/layout/hList1"/>
    <dgm:cxn modelId="{67E80E4D-164C-4BFB-B9F8-85E8E0331A16}" srcId="{4C8CDFB1-39E4-43D0-8D58-CBE964C70AF7}" destId="{436CD2FF-BD18-4738-A957-FD40A05DC5BC}" srcOrd="1" destOrd="0" parTransId="{79715537-A94E-4382-B893-9AF59BD6F339}" sibTransId="{B114C952-6900-4B96-A435-5551B3D8DE45}"/>
    <dgm:cxn modelId="{844F5666-7FED-48B6-98A7-9CAC3622732A}" type="presOf" srcId="{905C5D40-6637-4CCB-8BF3-D1B64F18B95F}" destId="{89A89786-9151-431D-A80D-D3ED97D267DB}" srcOrd="0" destOrd="0" presId="urn:microsoft.com/office/officeart/2005/8/layout/hList1"/>
    <dgm:cxn modelId="{A26E4080-CD66-424B-8C02-096D87EE8A52}" srcId="{6A38E2B1-E605-4199-9179-9B5DC93ACD6A}" destId="{1E09683A-D493-4210-918E-6BAF83FFEBCF}" srcOrd="2" destOrd="0" parTransId="{CC0D3ED4-481E-471D-B79B-6A890BAE5A1E}" sibTransId="{CC3EC60B-439A-481D-AAE9-207F3A304A0F}"/>
    <dgm:cxn modelId="{C95CAA26-D922-4822-BB4D-644A479FC38C}" type="presOf" srcId="{F27ACCAB-6581-4146-9B1C-B6A6C1C0BE77}" destId="{45907D11-E706-4A5E-AAB0-B99CA0373363}" srcOrd="0" destOrd="0" presId="urn:microsoft.com/office/officeart/2005/8/layout/hList1"/>
    <dgm:cxn modelId="{BEBBDB34-9BDB-465E-8475-9FEDF204B889}" type="presOf" srcId="{436CD2FF-BD18-4738-A957-FD40A05DC5BC}" destId="{675AB4A1-62F0-40FD-A2BB-8A79C1831C31}" srcOrd="0" destOrd="1" presId="urn:microsoft.com/office/officeart/2005/8/layout/hList1"/>
    <dgm:cxn modelId="{0255AAAB-A478-4537-A681-963A05955912}" type="presOf" srcId="{852A7249-B028-49D3-AA17-CE57D250163D}" destId="{826828FC-45A7-4748-9D5A-CC7B8528CA14}" srcOrd="0" destOrd="2" presId="urn:microsoft.com/office/officeart/2005/8/layout/hList1"/>
    <dgm:cxn modelId="{2CBDF1D1-4BF7-4464-84F2-7A22C5E33D8C}" type="presOf" srcId="{6A38E2B1-E605-4199-9179-9B5DC93ACD6A}" destId="{D9FA40BC-DFB1-4634-ADCC-B371CA24A517}" srcOrd="0" destOrd="0" presId="urn:microsoft.com/office/officeart/2005/8/layout/hList1"/>
    <dgm:cxn modelId="{C228472F-64F2-4D8E-921A-4C37C5DF6845}" type="presOf" srcId="{6AE7DA71-6A7C-4D3B-A036-B87BD530F194}" destId="{753AABC9-18DD-4079-90C2-F47127C3CD51}" srcOrd="0" destOrd="0" presId="urn:microsoft.com/office/officeart/2005/8/layout/hList1"/>
    <dgm:cxn modelId="{747FD61B-EDBD-4408-A60A-26ABE5D9C238}" type="presOf" srcId="{4C8CDFB1-39E4-43D0-8D58-CBE964C70AF7}" destId="{F5A8265A-F2C9-446C-AE34-F79C2246AB48}" srcOrd="0" destOrd="0" presId="urn:microsoft.com/office/officeart/2005/8/layout/hList1"/>
    <dgm:cxn modelId="{5BB6693F-4DC8-4E62-8863-6447ED351F58}" type="presOf" srcId="{80463AB6-825B-495C-B2C0-0263AC68032F}" destId="{826828FC-45A7-4748-9D5A-CC7B8528CA14}" srcOrd="0" destOrd="0" presId="urn:microsoft.com/office/officeart/2005/8/layout/hList1"/>
    <dgm:cxn modelId="{B3E07088-E69A-422F-95BF-1D75580F4FB4}" type="presOf" srcId="{2E6DC840-39BE-418F-82A0-9A3AA1F78A3E}" destId="{94BCD809-7F43-46C2-8D5F-824CA7C42FD7}" srcOrd="0" destOrd="1" presId="urn:microsoft.com/office/officeart/2005/8/layout/hList1"/>
    <dgm:cxn modelId="{8CFA3C0A-126F-4103-943A-ECE3FFB68B08}" srcId="{F27ACCAB-6581-4146-9B1C-B6A6C1C0BE77}" destId="{80463AB6-825B-495C-B2C0-0263AC68032F}" srcOrd="0" destOrd="0" parTransId="{6FFC9385-BA55-4716-A179-A793FFF3A717}" sibTransId="{10E4136B-FE0D-4F15-9EC5-2C0B88694995}"/>
    <dgm:cxn modelId="{0953F1DF-39BB-44D9-A4F6-55E4D01F9FB0}" type="presOf" srcId="{3F509756-479A-4058-B8F4-F244FA389407}" destId="{E6687F24-49E2-4689-8C45-97ADCFE56224}" srcOrd="0" destOrd="0" presId="urn:microsoft.com/office/officeart/2005/8/layout/hList1"/>
    <dgm:cxn modelId="{FD8335EE-9B94-414E-B660-E161C598FAC5}" srcId="{F4EC5004-BA85-4155-9E38-2A774080B9E7}" destId="{3F509756-479A-4058-B8F4-F244FA389407}" srcOrd="4" destOrd="0" parTransId="{73EFF5DA-8C7E-4718-A0A9-2A23C8BDD499}" sibTransId="{C46454F9-61AB-410A-AF2D-1A66EB870F74}"/>
    <dgm:cxn modelId="{5A71F908-A089-4DC5-B89A-8E2E427A530B}" type="presOf" srcId="{35AEFB3D-0324-48FB-BE52-12D39B2CB82E}" destId="{94BCD809-7F43-46C2-8D5F-824CA7C42FD7}" srcOrd="0" destOrd="0" presId="urn:microsoft.com/office/officeart/2005/8/layout/hList1"/>
    <dgm:cxn modelId="{EB532E4E-6B6F-4B5B-B55D-FC7E39710BAF}" srcId="{3F509756-479A-4058-B8F4-F244FA389407}" destId="{CD341ED4-1FED-445F-9F39-0E564895ABD0}" srcOrd="2" destOrd="0" parTransId="{4F973C3E-96AB-4DFF-AE81-FE02FD8B0A4E}" sibTransId="{777D0FAD-135E-4259-993A-BDFC2A2E1E4B}"/>
    <dgm:cxn modelId="{3AACB449-7C2A-4045-987E-E957BCEB49D1}" srcId="{905C5D40-6637-4CCB-8BF3-D1B64F18B95F}" destId="{3636ED98-8321-4DCA-A4A6-4FCCC1BD8197}" srcOrd="0" destOrd="0" parTransId="{6AE11B97-7497-4438-8931-06AA7C89672D}" sibTransId="{C9BD50E2-2944-4BB6-98FA-80D8AF3F7525}"/>
    <dgm:cxn modelId="{DA16DB9E-7AF5-4AC2-87DD-74ED53FB8E19}" type="presOf" srcId="{BED0E70C-B6E6-4B3C-8720-A86521787D3E}" destId="{87ADB98C-0342-4D07-A535-656CFE5844AF}" srcOrd="0" destOrd="2" presId="urn:microsoft.com/office/officeart/2005/8/layout/hList1"/>
    <dgm:cxn modelId="{5CA3C885-46C7-4B67-AB69-DFF42A241804}" srcId="{F4EC5004-BA85-4155-9E38-2A774080B9E7}" destId="{4C8CDFB1-39E4-43D0-8D58-CBE964C70AF7}" srcOrd="3" destOrd="0" parTransId="{26B3CDEF-28D2-4693-A82D-84C5E6DD06D3}" sibTransId="{017D3515-544D-4293-B863-E9D958466D1A}"/>
    <dgm:cxn modelId="{558AF759-CDB9-4799-A9CF-86421C268AB7}" type="presOf" srcId="{3636ED98-8321-4DCA-A4A6-4FCCC1BD8197}" destId="{87ADB98C-0342-4D07-A535-656CFE5844AF}" srcOrd="0" destOrd="0" presId="urn:microsoft.com/office/officeart/2005/8/layout/hList1"/>
    <dgm:cxn modelId="{145752E5-40EC-4BE8-9E8E-E5D50218E236}" type="presOf" srcId="{F4EC5004-BA85-4155-9E38-2A774080B9E7}" destId="{6FCE7EDA-78EE-4CA3-BE46-078D724F5DE7}" srcOrd="0" destOrd="0" presId="urn:microsoft.com/office/officeart/2005/8/layout/hList1"/>
    <dgm:cxn modelId="{D44F9CDD-E213-49DB-9A04-5059AE6B49B3}" srcId="{3F509756-479A-4058-B8F4-F244FA389407}" destId="{35AEFB3D-0324-48FB-BE52-12D39B2CB82E}" srcOrd="0" destOrd="0" parTransId="{7DEB3B9A-0130-471C-BB46-BFAD5AA89591}" sibTransId="{E3A10DD1-89F3-48FA-828D-3D197E04C50B}"/>
    <dgm:cxn modelId="{0AB4570E-A742-48E3-AA21-2C73A658C1EB}" type="presOf" srcId="{2A1B0C75-943F-4BB5-87F7-FA49496E1093}" destId="{87ADB98C-0342-4D07-A535-656CFE5844AF}" srcOrd="0" destOrd="1" presId="urn:microsoft.com/office/officeart/2005/8/layout/hList1"/>
    <dgm:cxn modelId="{91ECB179-C0A8-463E-8BAE-10EDEE728742}" type="presOf" srcId="{7775F3CB-F3B6-45AA-B058-05078C86BE87}" destId="{826828FC-45A7-4748-9D5A-CC7B8528CA14}" srcOrd="0" destOrd="1" presId="urn:microsoft.com/office/officeart/2005/8/layout/hList1"/>
    <dgm:cxn modelId="{63BADD0B-D5A0-4220-9FDD-AFD19DD286D7}" srcId="{905C5D40-6637-4CCB-8BF3-D1B64F18B95F}" destId="{BED0E70C-B6E6-4B3C-8720-A86521787D3E}" srcOrd="2" destOrd="0" parTransId="{B06CF37B-6E91-4688-9A0F-5B4CE083EB29}" sibTransId="{CE017D09-330C-44B3-B241-EF542F4D3D50}"/>
    <dgm:cxn modelId="{F29EE554-EBD4-4CE1-9703-6A37805DD947}" type="presOf" srcId="{CD341ED4-1FED-445F-9F39-0E564895ABD0}" destId="{94BCD809-7F43-46C2-8D5F-824CA7C42FD7}" srcOrd="0" destOrd="2" presId="urn:microsoft.com/office/officeart/2005/8/layout/hList1"/>
    <dgm:cxn modelId="{2F5CA87A-AFA3-45A2-9DD5-3A33F9730AF2}" type="presParOf" srcId="{6FCE7EDA-78EE-4CA3-BE46-078D724F5DE7}" destId="{689B51C5-3AE4-426F-8F84-0563CC3F62ED}" srcOrd="0" destOrd="0" presId="urn:microsoft.com/office/officeart/2005/8/layout/hList1"/>
    <dgm:cxn modelId="{80C74D2F-0EBD-4303-8CDB-CEE467599722}" type="presParOf" srcId="{689B51C5-3AE4-426F-8F84-0563CC3F62ED}" destId="{89A89786-9151-431D-A80D-D3ED97D267DB}" srcOrd="0" destOrd="0" presId="urn:microsoft.com/office/officeart/2005/8/layout/hList1"/>
    <dgm:cxn modelId="{A7C2E01F-A6FD-4000-9241-4E8E5DD499EC}" type="presParOf" srcId="{689B51C5-3AE4-426F-8F84-0563CC3F62ED}" destId="{87ADB98C-0342-4D07-A535-656CFE5844AF}" srcOrd="1" destOrd="0" presId="urn:microsoft.com/office/officeart/2005/8/layout/hList1"/>
    <dgm:cxn modelId="{25F20D9B-CEE8-4CB4-B999-40E947509D58}" type="presParOf" srcId="{6FCE7EDA-78EE-4CA3-BE46-078D724F5DE7}" destId="{13F710B9-0AD4-4E19-B6E0-51EF24F882CF}" srcOrd="1" destOrd="0" presId="urn:microsoft.com/office/officeart/2005/8/layout/hList1"/>
    <dgm:cxn modelId="{A92D3F64-F3D7-4F0A-9883-B1470E8F6E0A}" type="presParOf" srcId="{6FCE7EDA-78EE-4CA3-BE46-078D724F5DE7}" destId="{60B0037E-B595-4A59-9438-BEAE89D6C23F}" srcOrd="2" destOrd="0" presId="urn:microsoft.com/office/officeart/2005/8/layout/hList1"/>
    <dgm:cxn modelId="{92FFD4BE-4A1F-4E1B-86D6-056EF482D3A9}" type="presParOf" srcId="{60B0037E-B595-4A59-9438-BEAE89D6C23F}" destId="{D9FA40BC-DFB1-4634-ADCC-B371CA24A517}" srcOrd="0" destOrd="0" presId="urn:microsoft.com/office/officeart/2005/8/layout/hList1"/>
    <dgm:cxn modelId="{BE667909-C708-49B3-9A97-7899E0E580C7}" type="presParOf" srcId="{60B0037E-B595-4A59-9438-BEAE89D6C23F}" destId="{753AABC9-18DD-4079-90C2-F47127C3CD51}" srcOrd="1" destOrd="0" presId="urn:microsoft.com/office/officeart/2005/8/layout/hList1"/>
    <dgm:cxn modelId="{827B6754-B53E-4407-BB84-987EC6042DD9}" type="presParOf" srcId="{6FCE7EDA-78EE-4CA3-BE46-078D724F5DE7}" destId="{C89A83EC-9040-451E-945C-5827CDC1156D}" srcOrd="3" destOrd="0" presId="urn:microsoft.com/office/officeart/2005/8/layout/hList1"/>
    <dgm:cxn modelId="{EFFCFBF7-28EB-4060-A735-77AC791FA6B9}" type="presParOf" srcId="{6FCE7EDA-78EE-4CA3-BE46-078D724F5DE7}" destId="{79CD0D8C-D126-4762-9404-305D250766D5}" srcOrd="4" destOrd="0" presId="urn:microsoft.com/office/officeart/2005/8/layout/hList1"/>
    <dgm:cxn modelId="{3A651E04-BBFF-4B7B-A162-D273AEC964C0}" type="presParOf" srcId="{79CD0D8C-D126-4762-9404-305D250766D5}" destId="{45907D11-E706-4A5E-AAB0-B99CA0373363}" srcOrd="0" destOrd="0" presId="urn:microsoft.com/office/officeart/2005/8/layout/hList1"/>
    <dgm:cxn modelId="{4EF8F0B8-E6AB-4DB4-9F7B-297146146932}" type="presParOf" srcId="{79CD0D8C-D126-4762-9404-305D250766D5}" destId="{826828FC-45A7-4748-9D5A-CC7B8528CA14}" srcOrd="1" destOrd="0" presId="urn:microsoft.com/office/officeart/2005/8/layout/hList1"/>
    <dgm:cxn modelId="{15D6B572-7FE5-4B95-87E5-4BD278E71CAA}" type="presParOf" srcId="{6FCE7EDA-78EE-4CA3-BE46-078D724F5DE7}" destId="{FE3BA08B-A048-4926-BA53-9FF82B36AB57}" srcOrd="5" destOrd="0" presId="urn:microsoft.com/office/officeart/2005/8/layout/hList1"/>
    <dgm:cxn modelId="{BE0C331F-A569-4783-9590-297D97959254}" type="presParOf" srcId="{6FCE7EDA-78EE-4CA3-BE46-078D724F5DE7}" destId="{09F4C9E8-B531-4B56-96C0-511F3DDBFF40}" srcOrd="6" destOrd="0" presId="urn:microsoft.com/office/officeart/2005/8/layout/hList1"/>
    <dgm:cxn modelId="{88CDE0C1-620F-413B-B4BE-7B00724E680D}" type="presParOf" srcId="{09F4C9E8-B531-4B56-96C0-511F3DDBFF40}" destId="{F5A8265A-F2C9-446C-AE34-F79C2246AB48}" srcOrd="0" destOrd="0" presId="urn:microsoft.com/office/officeart/2005/8/layout/hList1"/>
    <dgm:cxn modelId="{A1078097-EE65-4EEF-8DDD-46BE7461B9AA}" type="presParOf" srcId="{09F4C9E8-B531-4B56-96C0-511F3DDBFF40}" destId="{675AB4A1-62F0-40FD-A2BB-8A79C1831C31}" srcOrd="1" destOrd="0" presId="urn:microsoft.com/office/officeart/2005/8/layout/hList1"/>
    <dgm:cxn modelId="{FB4642C7-81F5-431E-8429-D5E858115BFD}" type="presParOf" srcId="{6FCE7EDA-78EE-4CA3-BE46-078D724F5DE7}" destId="{3B23EF20-1C57-4127-94B6-F43BA5B48DF4}" srcOrd="7" destOrd="0" presId="urn:microsoft.com/office/officeart/2005/8/layout/hList1"/>
    <dgm:cxn modelId="{65E06BF5-DD27-44A5-9137-166D9E72B149}" type="presParOf" srcId="{6FCE7EDA-78EE-4CA3-BE46-078D724F5DE7}" destId="{67594042-D600-4546-83D3-190F0A30922D}" srcOrd="8" destOrd="0" presId="urn:microsoft.com/office/officeart/2005/8/layout/hList1"/>
    <dgm:cxn modelId="{A155AD11-DA2F-4C35-8FB7-6DFF39773A20}" type="presParOf" srcId="{67594042-D600-4546-83D3-190F0A30922D}" destId="{E6687F24-49E2-4689-8C45-97ADCFE56224}" srcOrd="0" destOrd="0" presId="urn:microsoft.com/office/officeart/2005/8/layout/hList1"/>
    <dgm:cxn modelId="{DA033DC7-2EE5-4F78-B640-EFD2138973FF}" type="presParOf" srcId="{67594042-D600-4546-83D3-190F0A30922D}" destId="{94BCD809-7F43-46C2-8D5F-824CA7C42FD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F332A2-E0A5-4FB6-9148-09A33AD1AEC1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nl-BE"/>
        </a:p>
      </dgm:t>
    </dgm:pt>
    <dgm:pt modelId="{A937795C-9CC5-4C50-BE26-D34ACD3B758F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 rtl="0"/>
          <a:r>
            <a:rPr lang="en-US" b="1" smtClean="0"/>
            <a:t>PROTECT</a:t>
          </a:r>
          <a:endParaRPr lang="nl-BE" b="1"/>
        </a:p>
      </dgm:t>
    </dgm:pt>
    <dgm:pt modelId="{E304FF3E-E05E-41EA-9355-F78D472197C6}" type="parTrans" cxnId="{64C2764B-78CD-42A5-B0CB-6BE507242405}">
      <dgm:prSet/>
      <dgm:spPr/>
      <dgm:t>
        <a:bodyPr/>
        <a:lstStyle/>
        <a:p>
          <a:pPr algn="ctr"/>
          <a:endParaRPr lang="nl-BE"/>
        </a:p>
      </dgm:t>
    </dgm:pt>
    <dgm:pt modelId="{99941BE6-BE13-4647-A2D8-AD16DB4A1F53}" type="sibTrans" cxnId="{64C2764B-78CD-42A5-B0CB-6BE507242405}">
      <dgm:prSet/>
      <dgm:spPr/>
      <dgm:t>
        <a:bodyPr/>
        <a:lstStyle/>
        <a:p>
          <a:pPr algn="ctr"/>
          <a:endParaRPr lang="nl-BE"/>
        </a:p>
      </dgm:t>
    </dgm:pt>
    <dgm:pt modelId="{C9A049A2-F7E1-418A-9A0A-AE01EE927391}">
      <dgm:prSet/>
      <dgm:spPr/>
      <dgm:t>
        <a:bodyPr/>
        <a:lstStyle/>
        <a:p>
          <a:pPr algn="ctr" rtl="0"/>
          <a:r>
            <a:rPr lang="en-US" u="sng" dirty="0" smtClean="0"/>
            <a:t>Tools</a:t>
          </a:r>
          <a:r>
            <a:rPr lang="en-US" dirty="0" smtClean="0"/>
            <a:t>: </a:t>
          </a:r>
          <a:r>
            <a:rPr lang="en-US" dirty="0" err="1" smtClean="0"/>
            <a:t>AntiSamy</a:t>
          </a:r>
          <a:r>
            <a:rPr lang="en-US" dirty="0" smtClean="0"/>
            <a:t> Java/:NET, Enterprise Security API (ESAPI), </a:t>
          </a:r>
          <a:r>
            <a:rPr lang="en-US" dirty="0" err="1" smtClean="0"/>
            <a:t>ModSecurity</a:t>
          </a:r>
          <a:r>
            <a:rPr lang="en-US" dirty="0" smtClean="0"/>
            <a:t> Core Rule Set Project</a:t>
          </a:r>
          <a:endParaRPr lang="nl-BE" dirty="0"/>
        </a:p>
      </dgm:t>
    </dgm:pt>
    <dgm:pt modelId="{8215CAD9-C95E-4DFA-B457-0A6810DE54EA}" type="parTrans" cxnId="{AF55E32C-A750-4240-93C9-8C6B451E74E4}">
      <dgm:prSet/>
      <dgm:spPr/>
      <dgm:t>
        <a:bodyPr/>
        <a:lstStyle/>
        <a:p>
          <a:pPr algn="ctr"/>
          <a:endParaRPr lang="nl-BE"/>
        </a:p>
      </dgm:t>
    </dgm:pt>
    <dgm:pt modelId="{95B45678-8D6A-47AC-BFBC-1C4D740F3C33}" type="sibTrans" cxnId="{AF55E32C-A750-4240-93C9-8C6B451E74E4}">
      <dgm:prSet/>
      <dgm:spPr/>
      <dgm:t>
        <a:bodyPr/>
        <a:lstStyle/>
        <a:p>
          <a:pPr algn="ctr"/>
          <a:endParaRPr lang="nl-BE"/>
        </a:p>
      </dgm:t>
    </dgm:pt>
    <dgm:pt modelId="{65D4EDDF-5F6F-4E41-B3D6-E75D748D3813}">
      <dgm:prSet/>
      <dgm:spPr/>
      <dgm:t>
        <a:bodyPr/>
        <a:lstStyle/>
        <a:p>
          <a:pPr algn="ctr" rtl="0"/>
          <a:r>
            <a:rPr lang="en-US" u="sng" dirty="0" smtClean="0"/>
            <a:t>Docs</a:t>
          </a:r>
          <a:r>
            <a:rPr lang="en-US" dirty="0" smtClean="0"/>
            <a:t>: Development Guide, .NET, Ruby on Rails Security Guide, Secure Coding Practices - Quick Reference Guide</a:t>
          </a:r>
          <a:endParaRPr lang="nl-BE" dirty="0"/>
        </a:p>
      </dgm:t>
    </dgm:pt>
    <dgm:pt modelId="{E556854C-DD49-49F8-8865-E82FFB381451}" type="parTrans" cxnId="{DC2649D7-9777-49DE-8AFA-9947E21099DF}">
      <dgm:prSet/>
      <dgm:spPr/>
      <dgm:t>
        <a:bodyPr/>
        <a:lstStyle/>
        <a:p>
          <a:pPr algn="ctr"/>
          <a:endParaRPr lang="nl-BE"/>
        </a:p>
      </dgm:t>
    </dgm:pt>
    <dgm:pt modelId="{818EBAF9-A85A-4978-A0EC-40FC9EBAB3B0}" type="sibTrans" cxnId="{DC2649D7-9777-49DE-8AFA-9947E21099DF}">
      <dgm:prSet/>
      <dgm:spPr/>
      <dgm:t>
        <a:bodyPr/>
        <a:lstStyle/>
        <a:p>
          <a:pPr algn="ctr"/>
          <a:endParaRPr lang="nl-BE"/>
        </a:p>
      </dgm:t>
    </dgm:pt>
    <dgm:pt modelId="{498900EA-B635-40C7-83C7-4766D5EB7BAB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 rtl="0"/>
          <a:r>
            <a:rPr lang="en-US" b="1" smtClean="0"/>
            <a:t>DETECT</a:t>
          </a:r>
          <a:endParaRPr lang="nl-BE" b="1"/>
        </a:p>
      </dgm:t>
    </dgm:pt>
    <dgm:pt modelId="{E3BA1056-1299-4ECF-9124-BFF9AA4F87F8}" type="parTrans" cxnId="{A92D1DBA-023F-4918-828B-3042E829E346}">
      <dgm:prSet/>
      <dgm:spPr/>
      <dgm:t>
        <a:bodyPr/>
        <a:lstStyle/>
        <a:p>
          <a:pPr algn="ctr"/>
          <a:endParaRPr lang="nl-BE"/>
        </a:p>
      </dgm:t>
    </dgm:pt>
    <dgm:pt modelId="{859F0349-C3ED-47B4-859E-5AB6BF7349DC}" type="sibTrans" cxnId="{A92D1DBA-023F-4918-828B-3042E829E346}">
      <dgm:prSet/>
      <dgm:spPr/>
      <dgm:t>
        <a:bodyPr/>
        <a:lstStyle/>
        <a:p>
          <a:pPr algn="ctr"/>
          <a:endParaRPr lang="nl-BE"/>
        </a:p>
      </dgm:t>
    </dgm:pt>
    <dgm:pt modelId="{A8E3CC62-FF28-4876-944C-73216E3C0838}">
      <dgm:prSet/>
      <dgm:spPr/>
      <dgm:t>
        <a:bodyPr/>
        <a:lstStyle/>
        <a:p>
          <a:pPr algn="ctr" rtl="0"/>
          <a:r>
            <a:rPr lang="en-US" u="sng" dirty="0" smtClean="0"/>
            <a:t>Tools</a:t>
          </a:r>
          <a:r>
            <a:rPr lang="en-US" dirty="0" smtClean="0"/>
            <a:t>: </a:t>
          </a:r>
          <a:r>
            <a:rPr lang="en-US" dirty="0" err="1" smtClean="0"/>
            <a:t>JBroFuzz</a:t>
          </a:r>
          <a:r>
            <a:rPr lang="en-US" dirty="0" smtClean="0"/>
            <a:t>, Lice CD, </a:t>
          </a:r>
          <a:r>
            <a:rPr lang="en-US" dirty="0" err="1" smtClean="0"/>
            <a:t>WebScarab</a:t>
          </a:r>
          <a:r>
            <a:rPr lang="en-US" dirty="0" smtClean="0"/>
            <a:t>, Zed Attack Proxy</a:t>
          </a:r>
          <a:endParaRPr lang="nl-BE" dirty="0"/>
        </a:p>
      </dgm:t>
    </dgm:pt>
    <dgm:pt modelId="{4FBCAE33-BFE4-4E7A-A41E-C4071DFFEA80}" type="parTrans" cxnId="{4D0D8170-73AA-4EF9-8E0F-E2DCBE831897}">
      <dgm:prSet/>
      <dgm:spPr/>
      <dgm:t>
        <a:bodyPr/>
        <a:lstStyle/>
        <a:p>
          <a:pPr algn="ctr"/>
          <a:endParaRPr lang="nl-BE"/>
        </a:p>
      </dgm:t>
    </dgm:pt>
    <dgm:pt modelId="{7AA709E7-6901-4E98-BEEC-059B511ED0C4}" type="sibTrans" cxnId="{4D0D8170-73AA-4EF9-8E0F-E2DCBE831897}">
      <dgm:prSet/>
      <dgm:spPr/>
      <dgm:t>
        <a:bodyPr/>
        <a:lstStyle/>
        <a:p>
          <a:pPr algn="ctr"/>
          <a:endParaRPr lang="nl-BE"/>
        </a:p>
      </dgm:t>
    </dgm:pt>
    <dgm:pt modelId="{62CDC3FB-6EAB-4A04-867F-B89AC752B957}">
      <dgm:prSet/>
      <dgm:spPr/>
      <dgm:t>
        <a:bodyPr/>
        <a:lstStyle/>
        <a:p>
          <a:pPr algn="ctr" rtl="0"/>
          <a:r>
            <a:rPr lang="en-US" u="sng" dirty="0" smtClean="0"/>
            <a:t>Docs</a:t>
          </a:r>
          <a:r>
            <a:rPr lang="en-US" dirty="0" smtClean="0"/>
            <a:t>: Application Security Verification Standard, Code Review Guide, Testing Guide, Top Ten Project</a:t>
          </a:r>
          <a:endParaRPr lang="nl-BE" dirty="0"/>
        </a:p>
      </dgm:t>
    </dgm:pt>
    <dgm:pt modelId="{963E9255-738C-4BED-AE15-57C19CB39883}" type="parTrans" cxnId="{3DD7D86E-96E6-4427-99FA-BE9808D0F353}">
      <dgm:prSet/>
      <dgm:spPr/>
      <dgm:t>
        <a:bodyPr/>
        <a:lstStyle/>
        <a:p>
          <a:pPr algn="ctr"/>
          <a:endParaRPr lang="nl-BE"/>
        </a:p>
      </dgm:t>
    </dgm:pt>
    <dgm:pt modelId="{EE79F92A-A812-4BC9-BE79-ECF4677B971C}" type="sibTrans" cxnId="{3DD7D86E-96E6-4427-99FA-BE9808D0F353}">
      <dgm:prSet/>
      <dgm:spPr/>
      <dgm:t>
        <a:bodyPr/>
        <a:lstStyle/>
        <a:p>
          <a:pPr algn="ctr"/>
          <a:endParaRPr lang="nl-BE"/>
        </a:p>
      </dgm:t>
    </dgm:pt>
    <dgm:pt modelId="{91BC33E8-EF9B-46C9-A1F5-E9FEAC65D65D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 rtl="0"/>
          <a:r>
            <a:rPr lang="en-US" b="1" dirty="0" smtClean="0"/>
            <a:t>LIFE CYCLE</a:t>
          </a:r>
        </a:p>
      </dgm:t>
    </dgm:pt>
    <dgm:pt modelId="{99DFC88F-419E-402E-850A-07D0A9EC5247}" type="parTrans" cxnId="{28BE9B60-3E08-4DB3-9BF5-A907DB900BB1}">
      <dgm:prSet/>
      <dgm:spPr/>
      <dgm:t>
        <a:bodyPr/>
        <a:lstStyle/>
        <a:p>
          <a:pPr algn="ctr"/>
          <a:endParaRPr lang="nl-BE"/>
        </a:p>
      </dgm:t>
    </dgm:pt>
    <dgm:pt modelId="{8F028367-CAE4-4869-A7E7-2FFDB45B15B8}" type="sibTrans" cxnId="{28BE9B60-3E08-4DB3-9BF5-A907DB900BB1}">
      <dgm:prSet/>
      <dgm:spPr/>
      <dgm:t>
        <a:bodyPr/>
        <a:lstStyle/>
        <a:p>
          <a:pPr algn="ctr"/>
          <a:endParaRPr lang="nl-BE"/>
        </a:p>
      </dgm:t>
    </dgm:pt>
    <dgm:pt modelId="{25A18363-0406-4B5D-A6D2-B010FE3E3B36}">
      <dgm:prSet/>
      <dgm:spPr/>
      <dgm:t>
        <a:bodyPr/>
        <a:lstStyle/>
        <a:p>
          <a:pPr algn="ctr" rtl="0"/>
          <a:r>
            <a:rPr lang="en-US" dirty="0" smtClean="0"/>
            <a:t>SAMM, </a:t>
          </a:r>
          <a:r>
            <a:rPr lang="en-US" dirty="0" err="1" smtClean="0"/>
            <a:t>WebGoat</a:t>
          </a:r>
          <a:r>
            <a:rPr lang="en-US" dirty="0" smtClean="0"/>
            <a:t>, Legal Project</a:t>
          </a:r>
        </a:p>
      </dgm:t>
    </dgm:pt>
    <dgm:pt modelId="{02B0D8DD-91AC-4945-B6DF-55EABD566222}" type="parTrans" cxnId="{B5B1E083-3B5C-4B7E-A01A-5AB2B1E937DF}">
      <dgm:prSet/>
      <dgm:spPr/>
      <dgm:t>
        <a:bodyPr/>
        <a:lstStyle/>
        <a:p>
          <a:pPr algn="ctr"/>
          <a:endParaRPr lang="nl-BE"/>
        </a:p>
      </dgm:t>
    </dgm:pt>
    <dgm:pt modelId="{51A993D1-651B-41CF-B536-EE2389347EAC}" type="sibTrans" cxnId="{B5B1E083-3B5C-4B7E-A01A-5AB2B1E937DF}">
      <dgm:prSet/>
      <dgm:spPr/>
      <dgm:t>
        <a:bodyPr/>
        <a:lstStyle/>
        <a:p>
          <a:pPr algn="ctr"/>
          <a:endParaRPr lang="nl-BE"/>
        </a:p>
      </dgm:t>
    </dgm:pt>
    <dgm:pt modelId="{FB9CCA34-6AEC-4BE4-A632-5EA55E6D0583}" type="pres">
      <dgm:prSet presAssocID="{08F332A2-E0A5-4FB6-9148-09A33AD1AEC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BE"/>
        </a:p>
      </dgm:t>
    </dgm:pt>
    <dgm:pt modelId="{AB45EABA-EF91-4529-9596-BAF533330D26}" type="pres">
      <dgm:prSet presAssocID="{A937795C-9CC5-4C50-BE26-D34ACD3B758F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35E4EBAA-DBC3-4ED8-9821-1DAC445EE5FF}" type="pres">
      <dgm:prSet presAssocID="{99941BE6-BE13-4647-A2D8-AD16DB4A1F53}" presName="spacer" presStyleCnt="0"/>
      <dgm:spPr/>
      <dgm:t>
        <a:bodyPr/>
        <a:lstStyle/>
        <a:p>
          <a:endParaRPr lang="nl-BE"/>
        </a:p>
      </dgm:t>
    </dgm:pt>
    <dgm:pt modelId="{6006F692-05D0-4CE9-AB0E-39F6964D7792}" type="pres">
      <dgm:prSet presAssocID="{C9A049A2-F7E1-418A-9A0A-AE01EE927391}" presName="parentText" presStyleLbl="node1" presStyleIdx="1" presStyleCnt="8" custScaleX="80109">
        <dgm:presLayoutVars>
          <dgm:chMax val="0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7D7D87A2-F84A-41C8-8A5F-546707703A02}" type="pres">
      <dgm:prSet presAssocID="{95B45678-8D6A-47AC-BFBC-1C4D740F3C33}" presName="spacer" presStyleCnt="0"/>
      <dgm:spPr/>
      <dgm:t>
        <a:bodyPr/>
        <a:lstStyle/>
        <a:p>
          <a:endParaRPr lang="nl-BE"/>
        </a:p>
      </dgm:t>
    </dgm:pt>
    <dgm:pt modelId="{C1D3CA14-3697-4E7D-81DE-0209A88A9BFB}" type="pres">
      <dgm:prSet presAssocID="{65D4EDDF-5F6F-4E41-B3D6-E75D748D3813}" presName="parentText" presStyleLbl="node1" presStyleIdx="2" presStyleCnt="8" custScaleX="80109">
        <dgm:presLayoutVars>
          <dgm:chMax val="0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B3AF13CD-ED44-49B2-A206-F7560D22A448}" type="pres">
      <dgm:prSet presAssocID="{818EBAF9-A85A-4978-A0EC-40FC9EBAB3B0}" presName="spacer" presStyleCnt="0"/>
      <dgm:spPr/>
      <dgm:t>
        <a:bodyPr/>
        <a:lstStyle/>
        <a:p>
          <a:endParaRPr lang="nl-BE"/>
        </a:p>
      </dgm:t>
    </dgm:pt>
    <dgm:pt modelId="{CA54890E-B3AA-47A0-A831-263F22F5FB9D}" type="pres">
      <dgm:prSet presAssocID="{498900EA-B635-40C7-83C7-4766D5EB7BAB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FAD6ECF2-AAD6-4AE0-9846-4BE4B1759F4C}" type="pres">
      <dgm:prSet presAssocID="{859F0349-C3ED-47B4-859E-5AB6BF7349DC}" presName="spacer" presStyleCnt="0"/>
      <dgm:spPr/>
      <dgm:t>
        <a:bodyPr/>
        <a:lstStyle/>
        <a:p>
          <a:endParaRPr lang="nl-BE"/>
        </a:p>
      </dgm:t>
    </dgm:pt>
    <dgm:pt modelId="{ED378BD4-FC9E-48E8-AA7F-8AE9A7A77B63}" type="pres">
      <dgm:prSet presAssocID="{A8E3CC62-FF28-4876-944C-73216E3C0838}" presName="parentText" presStyleLbl="node1" presStyleIdx="4" presStyleCnt="8" custScaleX="78653">
        <dgm:presLayoutVars>
          <dgm:chMax val="0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8A15AF3E-141F-453D-9BCB-7F3023E29FB4}" type="pres">
      <dgm:prSet presAssocID="{7AA709E7-6901-4E98-BEEC-059B511ED0C4}" presName="spacer" presStyleCnt="0"/>
      <dgm:spPr/>
      <dgm:t>
        <a:bodyPr/>
        <a:lstStyle/>
        <a:p>
          <a:endParaRPr lang="nl-BE"/>
        </a:p>
      </dgm:t>
    </dgm:pt>
    <dgm:pt modelId="{2886FEA1-64ED-44A8-A1E5-0E703A7BCC68}" type="pres">
      <dgm:prSet presAssocID="{62CDC3FB-6EAB-4A04-867F-B89AC752B957}" presName="parentText" presStyleLbl="node1" presStyleIdx="5" presStyleCnt="8" custScaleX="77196">
        <dgm:presLayoutVars>
          <dgm:chMax val="0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5C49C187-852B-449D-B28A-7F36DB158511}" type="pres">
      <dgm:prSet presAssocID="{EE79F92A-A812-4BC9-BE79-ECF4677B971C}" presName="spacer" presStyleCnt="0"/>
      <dgm:spPr/>
      <dgm:t>
        <a:bodyPr/>
        <a:lstStyle/>
        <a:p>
          <a:endParaRPr lang="nl-BE"/>
        </a:p>
      </dgm:t>
    </dgm:pt>
    <dgm:pt modelId="{01D3F6F6-ECB2-435A-BB7F-D0426C60566B}" type="pres">
      <dgm:prSet presAssocID="{91BC33E8-EF9B-46C9-A1F5-E9FEAC65D65D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nl-BE"/>
        </a:p>
      </dgm:t>
    </dgm:pt>
    <dgm:pt modelId="{BF53C55C-1A96-423D-B214-D41AEBA71916}" type="pres">
      <dgm:prSet presAssocID="{8F028367-CAE4-4869-A7E7-2FFDB45B15B8}" presName="spacer" presStyleCnt="0"/>
      <dgm:spPr/>
      <dgm:t>
        <a:bodyPr/>
        <a:lstStyle/>
        <a:p>
          <a:endParaRPr lang="nl-BE"/>
        </a:p>
      </dgm:t>
    </dgm:pt>
    <dgm:pt modelId="{EB078AD3-C21D-4BC0-A9DD-7F0A6A9FC093}" type="pres">
      <dgm:prSet presAssocID="{25A18363-0406-4B5D-A6D2-B010FE3E3B36}" presName="parentText" presStyleLbl="node1" presStyleIdx="7" presStyleCnt="8" custScaleX="78152">
        <dgm:presLayoutVars>
          <dgm:chMax val="0"/>
          <dgm:bulletEnabled val="1"/>
        </dgm:presLayoutVars>
      </dgm:prSet>
      <dgm:spPr/>
      <dgm:t>
        <a:bodyPr/>
        <a:lstStyle/>
        <a:p>
          <a:endParaRPr lang="nl-BE"/>
        </a:p>
      </dgm:t>
    </dgm:pt>
  </dgm:ptLst>
  <dgm:cxnLst>
    <dgm:cxn modelId="{68C113E6-9727-4016-96D1-BC3DB7AC863C}" type="presOf" srcId="{C9A049A2-F7E1-418A-9A0A-AE01EE927391}" destId="{6006F692-05D0-4CE9-AB0E-39F6964D7792}" srcOrd="0" destOrd="0" presId="urn:microsoft.com/office/officeart/2005/8/layout/vList2"/>
    <dgm:cxn modelId="{3DD7D86E-96E6-4427-99FA-BE9808D0F353}" srcId="{08F332A2-E0A5-4FB6-9148-09A33AD1AEC1}" destId="{62CDC3FB-6EAB-4A04-867F-B89AC752B957}" srcOrd="5" destOrd="0" parTransId="{963E9255-738C-4BED-AE15-57C19CB39883}" sibTransId="{EE79F92A-A812-4BC9-BE79-ECF4677B971C}"/>
    <dgm:cxn modelId="{DC2649D7-9777-49DE-8AFA-9947E21099DF}" srcId="{08F332A2-E0A5-4FB6-9148-09A33AD1AEC1}" destId="{65D4EDDF-5F6F-4E41-B3D6-E75D748D3813}" srcOrd="2" destOrd="0" parTransId="{E556854C-DD49-49F8-8865-E82FFB381451}" sibTransId="{818EBAF9-A85A-4978-A0EC-40FC9EBAB3B0}"/>
    <dgm:cxn modelId="{28BE9B60-3E08-4DB3-9BF5-A907DB900BB1}" srcId="{08F332A2-E0A5-4FB6-9148-09A33AD1AEC1}" destId="{91BC33E8-EF9B-46C9-A1F5-E9FEAC65D65D}" srcOrd="6" destOrd="0" parTransId="{99DFC88F-419E-402E-850A-07D0A9EC5247}" sibTransId="{8F028367-CAE4-4869-A7E7-2FFDB45B15B8}"/>
    <dgm:cxn modelId="{C767ECFA-869B-4B89-B166-0925171E6F30}" type="presOf" srcId="{65D4EDDF-5F6F-4E41-B3D6-E75D748D3813}" destId="{C1D3CA14-3697-4E7D-81DE-0209A88A9BFB}" srcOrd="0" destOrd="0" presId="urn:microsoft.com/office/officeart/2005/8/layout/vList2"/>
    <dgm:cxn modelId="{B5B1E083-3B5C-4B7E-A01A-5AB2B1E937DF}" srcId="{08F332A2-E0A5-4FB6-9148-09A33AD1AEC1}" destId="{25A18363-0406-4B5D-A6D2-B010FE3E3B36}" srcOrd="7" destOrd="0" parTransId="{02B0D8DD-91AC-4945-B6DF-55EABD566222}" sibTransId="{51A993D1-651B-41CF-B536-EE2389347EAC}"/>
    <dgm:cxn modelId="{00E8DA2B-0298-4F37-A2BC-9A66073EBE05}" type="presOf" srcId="{91BC33E8-EF9B-46C9-A1F5-E9FEAC65D65D}" destId="{01D3F6F6-ECB2-435A-BB7F-D0426C60566B}" srcOrd="0" destOrd="0" presId="urn:microsoft.com/office/officeart/2005/8/layout/vList2"/>
    <dgm:cxn modelId="{29444E92-BB30-4B1E-AF4C-4F3CBB9E153F}" type="presOf" srcId="{498900EA-B635-40C7-83C7-4766D5EB7BAB}" destId="{CA54890E-B3AA-47A0-A831-263F22F5FB9D}" srcOrd="0" destOrd="0" presId="urn:microsoft.com/office/officeart/2005/8/layout/vList2"/>
    <dgm:cxn modelId="{821110A5-F0BA-4421-B3FD-914D207A3AE6}" type="presOf" srcId="{08F332A2-E0A5-4FB6-9148-09A33AD1AEC1}" destId="{FB9CCA34-6AEC-4BE4-A632-5EA55E6D0583}" srcOrd="0" destOrd="0" presId="urn:microsoft.com/office/officeart/2005/8/layout/vList2"/>
    <dgm:cxn modelId="{4D0D8170-73AA-4EF9-8E0F-E2DCBE831897}" srcId="{08F332A2-E0A5-4FB6-9148-09A33AD1AEC1}" destId="{A8E3CC62-FF28-4876-944C-73216E3C0838}" srcOrd="4" destOrd="0" parTransId="{4FBCAE33-BFE4-4E7A-A41E-C4071DFFEA80}" sibTransId="{7AA709E7-6901-4E98-BEEC-059B511ED0C4}"/>
    <dgm:cxn modelId="{0F4DD6DC-1882-4ABE-B8A2-38B79044F52D}" type="presOf" srcId="{A937795C-9CC5-4C50-BE26-D34ACD3B758F}" destId="{AB45EABA-EF91-4529-9596-BAF533330D26}" srcOrd="0" destOrd="0" presId="urn:microsoft.com/office/officeart/2005/8/layout/vList2"/>
    <dgm:cxn modelId="{64C2764B-78CD-42A5-B0CB-6BE507242405}" srcId="{08F332A2-E0A5-4FB6-9148-09A33AD1AEC1}" destId="{A937795C-9CC5-4C50-BE26-D34ACD3B758F}" srcOrd="0" destOrd="0" parTransId="{E304FF3E-E05E-41EA-9355-F78D472197C6}" sibTransId="{99941BE6-BE13-4647-A2D8-AD16DB4A1F53}"/>
    <dgm:cxn modelId="{09157FBA-473A-4825-959B-53DB310719A1}" type="presOf" srcId="{25A18363-0406-4B5D-A6D2-B010FE3E3B36}" destId="{EB078AD3-C21D-4BC0-A9DD-7F0A6A9FC093}" srcOrd="0" destOrd="0" presId="urn:microsoft.com/office/officeart/2005/8/layout/vList2"/>
    <dgm:cxn modelId="{A92D1DBA-023F-4918-828B-3042E829E346}" srcId="{08F332A2-E0A5-4FB6-9148-09A33AD1AEC1}" destId="{498900EA-B635-40C7-83C7-4766D5EB7BAB}" srcOrd="3" destOrd="0" parTransId="{E3BA1056-1299-4ECF-9124-BFF9AA4F87F8}" sibTransId="{859F0349-C3ED-47B4-859E-5AB6BF7349DC}"/>
    <dgm:cxn modelId="{AF55E32C-A750-4240-93C9-8C6B451E74E4}" srcId="{08F332A2-E0A5-4FB6-9148-09A33AD1AEC1}" destId="{C9A049A2-F7E1-418A-9A0A-AE01EE927391}" srcOrd="1" destOrd="0" parTransId="{8215CAD9-C95E-4DFA-B457-0A6810DE54EA}" sibTransId="{95B45678-8D6A-47AC-BFBC-1C4D740F3C33}"/>
    <dgm:cxn modelId="{E55203AB-D16D-4F4C-8176-EA33031EE364}" type="presOf" srcId="{A8E3CC62-FF28-4876-944C-73216E3C0838}" destId="{ED378BD4-FC9E-48E8-AA7F-8AE9A7A77B63}" srcOrd="0" destOrd="0" presId="urn:microsoft.com/office/officeart/2005/8/layout/vList2"/>
    <dgm:cxn modelId="{0B6AA9AB-D34A-4F11-A714-8411B9DFD5FC}" type="presOf" srcId="{62CDC3FB-6EAB-4A04-867F-B89AC752B957}" destId="{2886FEA1-64ED-44A8-A1E5-0E703A7BCC68}" srcOrd="0" destOrd="0" presId="urn:microsoft.com/office/officeart/2005/8/layout/vList2"/>
    <dgm:cxn modelId="{2FC3BC12-DBBE-4ACC-873C-F45F4B6D6865}" type="presParOf" srcId="{FB9CCA34-6AEC-4BE4-A632-5EA55E6D0583}" destId="{AB45EABA-EF91-4529-9596-BAF533330D26}" srcOrd="0" destOrd="0" presId="urn:microsoft.com/office/officeart/2005/8/layout/vList2"/>
    <dgm:cxn modelId="{FABBBC1B-83A1-41BC-8B11-9D85FC686404}" type="presParOf" srcId="{FB9CCA34-6AEC-4BE4-A632-5EA55E6D0583}" destId="{35E4EBAA-DBC3-4ED8-9821-1DAC445EE5FF}" srcOrd="1" destOrd="0" presId="urn:microsoft.com/office/officeart/2005/8/layout/vList2"/>
    <dgm:cxn modelId="{75F38BE0-78DF-4362-9EAC-E0337037F8D3}" type="presParOf" srcId="{FB9CCA34-6AEC-4BE4-A632-5EA55E6D0583}" destId="{6006F692-05D0-4CE9-AB0E-39F6964D7792}" srcOrd="2" destOrd="0" presId="urn:microsoft.com/office/officeart/2005/8/layout/vList2"/>
    <dgm:cxn modelId="{2763BD8D-4CA0-47B3-A8CE-9DA1BCA86762}" type="presParOf" srcId="{FB9CCA34-6AEC-4BE4-A632-5EA55E6D0583}" destId="{7D7D87A2-F84A-41C8-8A5F-546707703A02}" srcOrd="3" destOrd="0" presId="urn:microsoft.com/office/officeart/2005/8/layout/vList2"/>
    <dgm:cxn modelId="{44B195EF-2537-405A-B70D-ECD85B9C68F7}" type="presParOf" srcId="{FB9CCA34-6AEC-4BE4-A632-5EA55E6D0583}" destId="{C1D3CA14-3697-4E7D-81DE-0209A88A9BFB}" srcOrd="4" destOrd="0" presId="urn:microsoft.com/office/officeart/2005/8/layout/vList2"/>
    <dgm:cxn modelId="{7CE9D992-1CA9-46E0-825E-C280BEE4D141}" type="presParOf" srcId="{FB9CCA34-6AEC-4BE4-A632-5EA55E6D0583}" destId="{B3AF13CD-ED44-49B2-A206-F7560D22A448}" srcOrd="5" destOrd="0" presId="urn:microsoft.com/office/officeart/2005/8/layout/vList2"/>
    <dgm:cxn modelId="{A6D01F4A-1689-4F0F-917C-13CE43DD89D8}" type="presParOf" srcId="{FB9CCA34-6AEC-4BE4-A632-5EA55E6D0583}" destId="{CA54890E-B3AA-47A0-A831-263F22F5FB9D}" srcOrd="6" destOrd="0" presId="urn:microsoft.com/office/officeart/2005/8/layout/vList2"/>
    <dgm:cxn modelId="{3DDF227F-FFFC-4AB3-96BF-DDF1F5C265CD}" type="presParOf" srcId="{FB9CCA34-6AEC-4BE4-A632-5EA55E6D0583}" destId="{FAD6ECF2-AAD6-4AE0-9846-4BE4B1759F4C}" srcOrd="7" destOrd="0" presId="urn:microsoft.com/office/officeart/2005/8/layout/vList2"/>
    <dgm:cxn modelId="{D53F73E4-E8E1-49CC-88DE-56755571554E}" type="presParOf" srcId="{FB9CCA34-6AEC-4BE4-A632-5EA55E6D0583}" destId="{ED378BD4-FC9E-48E8-AA7F-8AE9A7A77B63}" srcOrd="8" destOrd="0" presId="urn:microsoft.com/office/officeart/2005/8/layout/vList2"/>
    <dgm:cxn modelId="{A144779F-5143-47CB-9E77-7F19BD02932C}" type="presParOf" srcId="{FB9CCA34-6AEC-4BE4-A632-5EA55E6D0583}" destId="{8A15AF3E-141F-453D-9BCB-7F3023E29FB4}" srcOrd="9" destOrd="0" presId="urn:microsoft.com/office/officeart/2005/8/layout/vList2"/>
    <dgm:cxn modelId="{234AAA3F-DD30-45A3-A4CC-D3E438C58BA0}" type="presParOf" srcId="{FB9CCA34-6AEC-4BE4-A632-5EA55E6D0583}" destId="{2886FEA1-64ED-44A8-A1E5-0E703A7BCC68}" srcOrd="10" destOrd="0" presId="urn:microsoft.com/office/officeart/2005/8/layout/vList2"/>
    <dgm:cxn modelId="{860ED319-739F-41C1-A40A-E0D5EA083A69}" type="presParOf" srcId="{FB9CCA34-6AEC-4BE4-A632-5EA55E6D0583}" destId="{5C49C187-852B-449D-B28A-7F36DB158511}" srcOrd="11" destOrd="0" presId="urn:microsoft.com/office/officeart/2005/8/layout/vList2"/>
    <dgm:cxn modelId="{589DDD85-F12C-4EF1-BAE8-E0EC6207F496}" type="presParOf" srcId="{FB9CCA34-6AEC-4BE4-A632-5EA55E6D0583}" destId="{01D3F6F6-ECB2-435A-BB7F-D0426C60566B}" srcOrd="12" destOrd="0" presId="urn:microsoft.com/office/officeart/2005/8/layout/vList2"/>
    <dgm:cxn modelId="{87DF2C5D-D284-468B-BC96-183362DDE3B8}" type="presParOf" srcId="{FB9CCA34-6AEC-4BE4-A632-5EA55E6D0583}" destId="{BF53C55C-1A96-423D-B214-D41AEBA71916}" srcOrd="13" destOrd="0" presId="urn:microsoft.com/office/officeart/2005/8/layout/vList2"/>
    <dgm:cxn modelId="{D1EED3DE-3A3B-45AC-ACDC-DF341D1B11B0}" type="presParOf" srcId="{FB9CCA34-6AEC-4BE4-A632-5EA55E6D0583}" destId="{EB078AD3-C21D-4BC0-A9DD-7F0A6A9FC093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EC3A843-16BC-4AAB-9CDC-48E549AD00A8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47C8790-88A3-41FF-81A7-F19629D5C2C4}">
      <dgm:prSet phldrT="[Text]"/>
      <dgm:spPr/>
      <dgm:t>
        <a:bodyPr/>
        <a:lstStyle/>
        <a:p>
          <a:r>
            <a:rPr lang="en-GB" dirty="0" smtClean="0"/>
            <a:t>Process</a:t>
          </a:r>
          <a:endParaRPr lang="en-GB" dirty="0"/>
        </a:p>
      </dgm:t>
    </dgm:pt>
    <dgm:pt modelId="{77355FA8-DBB1-4C22-B6DA-D1AF8A965E52}" type="parTrans" cxnId="{22868157-B800-4F39-A0EB-E104A2796A78}">
      <dgm:prSet/>
      <dgm:spPr/>
      <dgm:t>
        <a:bodyPr/>
        <a:lstStyle/>
        <a:p>
          <a:endParaRPr lang="en-GB"/>
        </a:p>
      </dgm:t>
    </dgm:pt>
    <dgm:pt modelId="{F4962774-3932-4AC9-9D48-0B8E37DCBCB2}" type="sibTrans" cxnId="{22868157-B800-4F39-A0EB-E104A2796A78}">
      <dgm:prSet/>
      <dgm:spPr/>
      <dgm:t>
        <a:bodyPr/>
        <a:lstStyle/>
        <a:p>
          <a:endParaRPr lang="en-GB"/>
        </a:p>
      </dgm:t>
    </dgm:pt>
    <dgm:pt modelId="{780D20CB-934F-4819-BA8D-C2454AC99ADF}">
      <dgm:prSet phldrT="[Text]"/>
      <dgm:spPr/>
      <dgm:t>
        <a:bodyPr/>
        <a:lstStyle/>
        <a:p>
          <a:r>
            <a:rPr lang="en-GB" dirty="0" smtClean="0"/>
            <a:t>Activities</a:t>
          </a:r>
          <a:endParaRPr lang="en-GB" dirty="0"/>
        </a:p>
      </dgm:t>
    </dgm:pt>
    <dgm:pt modelId="{DD954A31-1A91-4606-A9A8-143B492B6A9A}" type="parTrans" cxnId="{8560DBEE-CE5E-483D-AA65-83454D91BF19}">
      <dgm:prSet/>
      <dgm:spPr/>
      <dgm:t>
        <a:bodyPr/>
        <a:lstStyle/>
        <a:p>
          <a:endParaRPr lang="en-GB"/>
        </a:p>
      </dgm:t>
    </dgm:pt>
    <dgm:pt modelId="{023516CE-A0BB-4B3D-953B-4C09A10D4B17}" type="sibTrans" cxnId="{8560DBEE-CE5E-483D-AA65-83454D91BF19}">
      <dgm:prSet/>
      <dgm:spPr/>
      <dgm:t>
        <a:bodyPr/>
        <a:lstStyle/>
        <a:p>
          <a:endParaRPr lang="en-GB"/>
        </a:p>
      </dgm:t>
    </dgm:pt>
    <dgm:pt modelId="{AC4E980C-B9D5-4753-A199-0607B6B78B0A}">
      <dgm:prSet phldrT="[Text]"/>
      <dgm:spPr/>
      <dgm:t>
        <a:bodyPr/>
        <a:lstStyle/>
        <a:p>
          <a:r>
            <a:rPr lang="en-GB" dirty="0" smtClean="0"/>
            <a:t>Control Gates</a:t>
          </a:r>
          <a:endParaRPr lang="en-GB" dirty="0"/>
        </a:p>
      </dgm:t>
    </dgm:pt>
    <dgm:pt modelId="{D3C20E42-8C64-451E-A7C9-FCEEEA9C8EE5}" type="parTrans" cxnId="{01308244-E52C-4712-98F9-FB3F5DEB0C82}">
      <dgm:prSet/>
      <dgm:spPr/>
      <dgm:t>
        <a:bodyPr/>
        <a:lstStyle/>
        <a:p>
          <a:endParaRPr lang="en-GB"/>
        </a:p>
      </dgm:t>
    </dgm:pt>
    <dgm:pt modelId="{E3E90F1A-581F-4CB6-B5A7-DCF4AE29852A}" type="sibTrans" cxnId="{01308244-E52C-4712-98F9-FB3F5DEB0C82}">
      <dgm:prSet/>
      <dgm:spPr/>
      <dgm:t>
        <a:bodyPr/>
        <a:lstStyle/>
        <a:p>
          <a:endParaRPr lang="en-GB"/>
        </a:p>
      </dgm:t>
    </dgm:pt>
    <dgm:pt modelId="{4D56CA47-6636-43B5-82B9-1FBD9C5C2D35}">
      <dgm:prSet phldrT="[Text]"/>
      <dgm:spPr/>
      <dgm:t>
        <a:bodyPr/>
        <a:lstStyle/>
        <a:p>
          <a:r>
            <a:rPr lang="en-GB" dirty="0" smtClean="0"/>
            <a:t>Knowledge</a:t>
          </a:r>
        </a:p>
      </dgm:t>
    </dgm:pt>
    <dgm:pt modelId="{04CF344D-C327-4A7D-9D90-774FF54E2535}" type="parTrans" cxnId="{71FF7262-4349-4F90-B5EE-209FF5F608B7}">
      <dgm:prSet/>
      <dgm:spPr/>
      <dgm:t>
        <a:bodyPr/>
        <a:lstStyle/>
        <a:p>
          <a:endParaRPr lang="en-GB"/>
        </a:p>
      </dgm:t>
    </dgm:pt>
    <dgm:pt modelId="{74B07DF8-75CF-4470-877E-447B6EFA95D4}" type="sibTrans" cxnId="{71FF7262-4349-4F90-B5EE-209FF5F608B7}">
      <dgm:prSet/>
      <dgm:spPr/>
      <dgm:t>
        <a:bodyPr/>
        <a:lstStyle/>
        <a:p>
          <a:endParaRPr lang="en-GB"/>
        </a:p>
      </dgm:t>
    </dgm:pt>
    <dgm:pt modelId="{6727E86E-E3AA-4E2A-8604-9CFF5DBF9CFC}">
      <dgm:prSet phldrT="[Text]"/>
      <dgm:spPr/>
      <dgm:t>
        <a:bodyPr/>
        <a:lstStyle/>
        <a:p>
          <a:r>
            <a:rPr lang="en-GB" dirty="0" smtClean="0"/>
            <a:t>Standards &amp; Guidelines</a:t>
          </a:r>
          <a:endParaRPr lang="en-GB" dirty="0"/>
        </a:p>
      </dgm:t>
    </dgm:pt>
    <dgm:pt modelId="{145E18AF-6D13-49C5-9C00-C2392D584115}" type="parTrans" cxnId="{A4D74AFA-25EB-48E7-B38F-887F7B8BCF3F}">
      <dgm:prSet/>
      <dgm:spPr/>
      <dgm:t>
        <a:bodyPr/>
        <a:lstStyle/>
        <a:p>
          <a:endParaRPr lang="en-GB"/>
        </a:p>
      </dgm:t>
    </dgm:pt>
    <dgm:pt modelId="{833E4DBD-3DC2-4B05-B28D-ABBFDBE4A6B5}" type="sibTrans" cxnId="{A4D74AFA-25EB-48E7-B38F-887F7B8BCF3F}">
      <dgm:prSet/>
      <dgm:spPr/>
      <dgm:t>
        <a:bodyPr/>
        <a:lstStyle/>
        <a:p>
          <a:endParaRPr lang="en-GB"/>
        </a:p>
      </dgm:t>
    </dgm:pt>
    <dgm:pt modelId="{D927C9EE-F294-42A1-B4AD-4A3217510DA0}">
      <dgm:prSet phldrT="[Text]"/>
      <dgm:spPr/>
      <dgm:t>
        <a:bodyPr/>
        <a:lstStyle/>
        <a:p>
          <a:r>
            <a:rPr lang="nl-BE" dirty="0" smtClean="0"/>
            <a:t>Tools &amp; </a:t>
          </a:r>
          <a:r>
            <a:rPr lang="nl-BE" dirty="0" err="1" smtClean="0"/>
            <a:t>Components</a:t>
          </a:r>
          <a:endParaRPr lang="en-GB" dirty="0"/>
        </a:p>
      </dgm:t>
    </dgm:pt>
    <dgm:pt modelId="{2D5CD100-4D04-4B0A-AADD-E6F7F84BE3B5}" type="parTrans" cxnId="{62950D47-FAD0-4153-8B1C-56DC83FA3169}">
      <dgm:prSet/>
      <dgm:spPr/>
      <dgm:t>
        <a:bodyPr/>
        <a:lstStyle/>
        <a:p>
          <a:endParaRPr lang="en-GB"/>
        </a:p>
      </dgm:t>
    </dgm:pt>
    <dgm:pt modelId="{5386E52C-8E12-43D9-AEAB-B18896A305BA}" type="sibTrans" cxnId="{62950D47-FAD0-4153-8B1C-56DC83FA3169}">
      <dgm:prSet/>
      <dgm:spPr/>
      <dgm:t>
        <a:bodyPr/>
        <a:lstStyle/>
        <a:p>
          <a:endParaRPr lang="en-GB"/>
        </a:p>
      </dgm:t>
    </dgm:pt>
    <dgm:pt modelId="{373A9059-69D0-4C91-A092-6CAF6406462E}">
      <dgm:prSet phldrT="[Text]"/>
      <dgm:spPr/>
      <dgm:t>
        <a:bodyPr/>
        <a:lstStyle/>
        <a:p>
          <a:r>
            <a:rPr lang="en-GB" dirty="0" smtClean="0"/>
            <a:t>Deliverables</a:t>
          </a:r>
          <a:endParaRPr lang="en-GB" dirty="0"/>
        </a:p>
      </dgm:t>
    </dgm:pt>
    <dgm:pt modelId="{8E26FC25-6C77-4B0D-95DB-2DE086A090EE}" type="parTrans" cxnId="{5BB88916-EC80-466D-B0D2-FF8DC49EF551}">
      <dgm:prSet/>
      <dgm:spPr/>
      <dgm:t>
        <a:bodyPr/>
        <a:lstStyle/>
        <a:p>
          <a:endParaRPr lang="en-GB"/>
        </a:p>
      </dgm:t>
    </dgm:pt>
    <dgm:pt modelId="{399AD36B-5C9C-477E-9774-2EDDE93A269B}" type="sibTrans" cxnId="{5BB88916-EC80-466D-B0D2-FF8DC49EF551}">
      <dgm:prSet/>
      <dgm:spPr/>
      <dgm:t>
        <a:bodyPr/>
        <a:lstStyle/>
        <a:p>
          <a:endParaRPr lang="en-GB"/>
        </a:p>
      </dgm:t>
    </dgm:pt>
    <dgm:pt modelId="{15DF9389-3D33-44E2-BB1C-0F1C29ACCDBF}">
      <dgm:prSet phldrT="[Text]"/>
      <dgm:spPr/>
      <dgm:t>
        <a:bodyPr/>
        <a:lstStyle/>
        <a:p>
          <a:r>
            <a:rPr lang="en-GB" dirty="0" smtClean="0"/>
            <a:t>Transfer methods</a:t>
          </a:r>
          <a:endParaRPr lang="en-GB" dirty="0"/>
        </a:p>
      </dgm:t>
    </dgm:pt>
    <dgm:pt modelId="{47A150A8-A066-454A-8094-010756E89153}" type="parTrans" cxnId="{B101F949-FBBD-4F33-94B0-D2FCE95BB889}">
      <dgm:prSet/>
      <dgm:spPr/>
      <dgm:t>
        <a:bodyPr/>
        <a:lstStyle/>
        <a:p>
          <a:endParaRPr lang="en-GB"/>
        </a:p>
      </dgm:t>
    </dgm:pt>
    <dgm:pt modelId="{4F41A7D9-384A-49B3-B799-5B1D25768F8F}" type="sibTrans" cxnId="{B101F949-FBBD-4F33-94B0-D2FCE95BB889}">
      <dgm:prSet/>
      <dgm:spPr/>
      <dgm:t>
        <a:bodyPr/>
        <a:lstStyle/>
        <a:p>
          <a:endParaRPr lang="en-GB"/>
        </a:p>
      </dgm:t>
    </dgm:pt>
    <dgm:pt modelId="{9ABE69F9-769B-45F0-8A01-A59C34D91551}">
      <dgm:prSet phldrT="[Text]"/>
      <dgm:spPr/>
      <dgm:t>
        <a:bodyPr/>
        <a:lstStyle/>
        <a:p>
          <a:r>
            <a:rPr lang="en-GB" dirty="0" smtClean="0"/>
            <a:t>People</a:t>
          </a:r>
          <a:endParaRPr lang="en-GB" dirty="0"/>
        </a:p>
      </dgm:t>
    </dgm:pt>
    <dgm:pt modelId="{C225B9D4-9F6E-410F-8A22-38BCCADE51AA}" type="parTrans" cxnId="{46E21B47-EC7E-4E45-9E56-32252180AECA}">
      <dgm:prSet/>
      <dgm:spPr/>
    </dgm:pt>
    <dgm:pt modelId="{ED508F6B-EF5F-4C16-AC3C-73CD654B77EB}" type="sibTrans" cxnId="{46E21B47-EC7E-4E45-9E56-32252180AECA}">
      <dgm:prSet/>
      <dgm:spPr/>
    </dgm:pt>
    <dgm:pt modelId="{92139D0B-2CF2-46B9-A843-C5D4CE5C205E}">
      <dgm:prSet phldrT="[Text]"/>
      <dgm:spPr/>
      <dgm:t>
        <a:bodyPr/>
        <a:lstStyle/>
        <a:p>
          <a:r>
            <a:rPr lang="en-GB" dirty="0" smtClean="0"/>
            <a:t>Roles &amp; Responsibilities</a:t>
          </a:r>
          <a:endParaRPr lang="en-GB" dirty="0"/>
        </a:p>
      </dgm:t>
    </dgm:pt>
    <dgm:pt modelId="{E85C95ED-59E1-4991-A901-D9B8C6983785}" type="parTrans" cxnId="{6C4B1513-FFEA-4B3F-8584-46CA3D11458E}">
      <dgm:prSet/>
      <dgm:spPr/>
    </dgm:pt>
    <dgm:pt modelId="{3B57B98C-D6BF-454D-A2B6-7F800ED2FF4E}" type="sibTrans" cxnId="{6C4B1513-FFEA-4B3F-8584-46CA3D11458E}">
      <dgm:prSet/>
      <dgm:spPr/>
    </dgm:pt>
    <dgm:pt modelId="{0747DD42-72C2-4297-B20F-EB45C06F9FE9}">
      <dgm:prSet phldrT="[Text]"/>
      <dgm:spPr/>
      <dgm:t>
        <a:bodyPr/>
        <a:lstStyle/>
        <a:p>
          <a:r>
            <a:rPr lang="en-GB" dirty="0" smtClean="0"/>
            <a:t>Compliance</a:t>
          </a:r>
          <a:endParaRPr lang="en-GB" dirty="0"/>
        </a:p>
      </dgm:t>
    </dgm:pt>
    <dgm:pt modelId="{F7CBF255-C5A9-430C-B755-690FE5CF2213}" type="parTrans" cxnId="{C663AA8D-A272-4C28-842B-1B49FD46B62E}">
      <dgm:prSet/>
      <dgm:spPr/>
    </dgm:pt>
    <dgm:pt modelId="{29E4EE38-AF51-49A1-BD7C-0BA2FBDF9BFD}" type="sibTrans" cxnId="{C663AA8D-A272-4C28-842B-1B49FD46B62E}">
      <dgm:prSet/>
      <dgm:spPr/>
    </dgm:pt>
    <dgm:pt modelId="{BC89F973-B5C8-400D-82F3-7311B743E245}">
      <dgm:prSet/>
      <dgm:spPr/>
      <dgm:t>
        <a:bodyPr/>
        <a:lstStyle/>
        <a:p>
          <a:r>
            <a:rPr lang="nl-BE" dirty="0" err="1" smtClean="0"/>
            <a:t>Development</a:t>
          </a:r>
          <a:r>
            <a:rPr lang="nl-BE" dirty="0" smtClean="0"/>
            <a:t> support</a:t>
          </a:r>
        </a:p>
      </dgm:t>
    </dgm:pt>
    <dgm:pt modelId="{D28AFC8C-1EEC-49BE-AF79-61C2CE4C15A1}" type="parTrans" cxnId="{90A74192-0D06-4D94-A123-DEDA2676B2AE}">
      <dgm:prSet/>
      <dgm:spPr/>
      <dgm:t>
        <a:bodyPr/>
        <a:lstStyle/>
        <a:p>
          <a:endParaRPr lang="en-GB"/>
        </a:p>
      </dgm:t>
    </dgm:pt>
    <dgm:pt modelId="{ADF6128A-7963-4F46-887A-BEDA9D6C51B9}" type="sibTrans" cxnId="{90A74192-0D06-4D94-A123-DEDA2676B2AE}">
      <dgm:prSet/>
      <dgm:spPr/>
      <dgm:t>
        <a:bodyPr/>
        <a:lstStyle/>
        <a:p>
          <a:endParaRPr lang="en-GB"/>
        </a:p>
      </dgm:t>
    </dgm:pt>
    <dgm:pt modelId="{E2C1A33F-7E33-4246-9DAF-82E917C77BF1}">
      <dgm:prSet/>
      <dgm:spPr/>
      <dgm:t>
        <a:bodyPr/>
        <a:lstStyle/>
        <a:p>
          <a:r>
            <a:rPr lang="nl-BE" dirty="0" err="1" smtClean="0"/>
            <a:t>Assessment</a:t>
          </a:r>
          <a:r>
            <a:rPr lang="nl-BE" dirty="0" smtClean="0"/>
            <a:t> tools</a:t>
          </a:r>
        </a:p>
      </dgm:t>
    </dgm:pt>
    <dgm:pt modelId="{3A52A1C4-C3BB-46B1-A76E-97A317A6DE93}" type="parTrans" cxnId="{E364738E-AD51-4C30-869C-9ECA12E1440A}">
      <dgm:prSet/>
      <dgm:spPr/>
      <dgm:t>
        <a:bodyPr/>
        <a:lstStyle/>
        <a:p>
          <a:endParaRPr lang="en-GB"/>
        </a:p>
      </dgm:t>
    </dgm:pt>
    <dgm:pt modelId="{36743E3B-CC9F-48D6-B48A-B96CF9DC21E5}" type="sibTrans" cxnId="{E364738E-AD51-4C30-869C-9ECA12E1440A}">
      <dgm:prSet/>
      <dgm:spPr/>
      <dgm:t>
        <a:bodyPr/>
        <a:lstStyle/>
        <a:p>
          <a:endParaRPr lang="en-GB"/>
        </a:p>
      </dgm:t>
    </dgm:pt>
    <dgm:pt modelId="{362184C2-5C3D-4C03-94BD-5A385B21D5EA}">
      <dgm:prSet/>
      <dgm:spPr/>
      <dgm:t>
        <a:bodyPr/>
        <a:lstStyle/>
        <a:p>
          <a:r>
            <a:rPr lang="nl-BE" dirty="0" smtClean="0"/>
            <a:t>Management tools</a:t>
          </a:r>
          <a:endParaRPr lang="en-GB" dirty="0"/>
        </a:p>
      </dgm:t>
    </dgm:pt>
    <dgm:pt modelId="{3A6F0E9D-1406-46DA-BCA2-5E707143DECB}" type="parTrans" cxnId="{FD8109CC-C160-41EC-BE30-01C227B33C48}">
      <dgm:prSet/>
      <dgm:spPr/>
      <dgm:t>
        <a:bodyPr/>
        <a:lstStyle/>
        <a:p>
          <a:endParaRPr lang="en-GB"/>
        </a:p>
      </dgm:t>
    </dgm:pt>
    <dgm:pt modelId="{66D3949E-D0F9-4F8D-834F-863B038C203B}" type="sibTrans" cxnId="{FD8109CC-C160-41EC-BE30-01C227B33C48}">
      <dgm:prSet/>
      <dgm:spPr/>
      <dgm:t>
        <a:bodyPr/>
        <a:lstStyle/>
        <a:p>
          <a:endParaRPr lang="en-GB"/>
        </a:p>
      </dgm:t>
    </dgm:pt>
    <dgm:pt modelId="{DB4EA89E-0A3D-47AE-BA08-E541D8AE4518}" type="pres">
      <dgm:prSet presAssocID="{3EC3A843-16BC-4AAB-9CDC-48E549AD00A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3BD4522-184F-49D6-B47F-33DB27D617E9}" type="pres">
      <dgm:prSet presAssocID="{9ABE69F9-769B-45F0-8A01-A59C34D91551}" presName="linNode" presStyleCnt="0"/>
      <dgm:spPr/>
    </dgm:pt>
    <dgm:pt modelId="{3AF9B6A3-4535-4AA4-81F0-ED28F75E05D5}" type="pres">
      <dgm:prSet presAssocID="{9ABE69F9-769B-45F0-8A01-A59C34D9155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492840-6957-40BA-9DDC-450CF8D316FA}" type="pres">
      <dgm:prSet presAssocID="{9ABE69F9-769B-45F0-8A01-A59C34D91551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A9E93F-D40C-42D7-8E2A-3D489E7A80E2}" type="pres">
      <dgm:prSet presAssocID="{ED508F6B-EF5F-4C16-AC3C-73CD654B77EB}" presName="sp" presStyleCnt="0"/>
      <dgm:spPr/>
    </dgm:pt>
    <dgm:pt modelId="{4003C709-AC2A-4054-AD40-85EE03E1E0B7}" type="pres">
      <dgm:prSet presAssocID="{947C8790-88A3-41FF-81A7-F19629D5C2C4}" presName="linNode" presStyleCnt="0"/>
      <dgm:spPr/>
    </dgm:pt>
    <dgm:pt modelId="{0E36E2C9-FC73-47AB-8C77-6ED2827FAA8E}" type="pres">
      <dgm:prSet presAssocID="{947C8790-88A3-41FF-81A7-F19629D5C2C4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7ACF03-6CA7-4BB8-8ED8-DF1C8024E7A0}" type="pres">
      <dgm:prSet presAssocID="{947C8790-88A3-41FF-81A7-F19629D5C2C4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0A6F8D8-6932-420C-88B2-D8E17F2A9D9C}" type="pres">
      <dgm:prSet presAssocID="{F4962774-3932-4AC9-9D48-0B8E37DCBCB2}" presName="sp" presStyleCnt="0"/>
      <dgm:spPr/>
    </dgm:pt>
    <dgm:pt modelId="{5083D53C-C41A-4E62-8419-6DF4545DB2A5}" type="pres">
      <dgm:prSet presAssocID="{4D56CA47-6636-43B5-82B9-1FBD9C5C2D35}" presName="linNode" presStyleCnt="0"/>
      <dgm:spPr/>
    </dgm:pt>
    <dgm:pt modelId="{4576D9E9-4816-43D1-A637-EB251FECFA9C}" type="pres">
      <dgm:prSet presAssocID="{4D56CA47-6636-43B5-82B9-1FBD9C5C2D35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721FD20-FB19-4F7E-9693-96D34AA2732F}" type="pres">
      <dgm:prSet presAssocID="{4D56CA47-6636-43B5-82B9-1FBD9C5C2D35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F9965BA-1FAF-45F5-915A-95B9AE0B54FD}" type="pres">
      <dgm:prSet presAssocID="{74B07DF8-75CF-4470-877E-447B6EFA95D4}" presName="sp" presStyleCnt="0"/>
      <dgm:spPr/>
    </dgm:pt>
    <dgm:pt modelId="{4CB8E30B-D779-4DF1-9420-A77C940F8249}" type="pres">
      <dgm:prSet presAssocID="{D927C9EE-F294-42A1-B4AD-4A3217510DA0}" presName="linNode" presStyleCnt="0"/>
      <dgm:spPr/>
    </dgm:pt>
    <dgm:pt modelId="{9102E28D-841B-4396-AC8A-CCA77C04DC50}" type="pres">
      <dgm:prSet presAssocID="{D927C9EE-F294-42A1-B4AD-4A3217510DA0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40A71F-EB74-4A6B-8D23-71DF1F712FD0}" type="pres">
      <dgm:prSet presAssocID="{D927C9EE-F294-42A1-B4AD-4A3217510DA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6E21B47-EC7E-4E45-9E56-32252180AECA}" srcId="{3EC3A843-16BC-4AAB-9CDC-48E549AD00A8}" destId="{9ABE69F9-769B-45F0-8A01-A59C34D91551}" srcOrd="0" destOrd="0" parTransId="{C225B9D4-9F6E-410F-8A22-38BCCADE51AA}" sibTransId="{ED508F6B-EF5F-4C16-AC3C-73CD654B77EB}"/>
    <dgm:cxn modelId="{90A74192-0D06-4D94-A123-DEDA2676B2AE}" srcId="{D927C9EE-F294-42A1-B4AD-4A3217510DA0}" destId="{BC89F973-B5C8-400D-82F3-7311B743E245}" srcOrd="0" destOrd="0" parTransId="{D28AFC8C-1EEC-49BE-AF79-61C2CE4C15A1}" sibTransId="{ADF6128A-7963-4F46-887A-BEDA9D6C51B9}"/>
    <dgm:cxn modelId="{C2AD0755-50F3-4A37-A57A-EDF8AE4AAA3F}" type="presOf" srcId="{4D56CA47-6636-43B5-82B9-1FBD9C5C2D35}" destId="{4576D9E9-4816-43D1-A637-EB251FECFA9C}" srcOrd="0" destOrd="0" presId="urn:microsoft.com/office/officeart/2005/8/layout/vList5"/>
    <dgm:cxn modelId="{62950D47-FAD0-4153-8B1C-56DC83FA3169}" srcId="{3EC3A843-16BC-4AAB-9CDC-48E549AD00A8}" destId="{D927C9EE-F294-42A1-B4AD-4A3217510DA0}" srcOrd="3" destOrd="0" parTransId="{2D5CD100-4D04-4B0A-AADD-E6F7F84BE3B5}" sibTransId="{5386E52C-8E12-43D9-AEAB-B18896A305BA}"/>
    <dgm:cxn modelId="{E364738E-AD51-4C30-869C-9ECA12E1440A}" srcId="{D927C9EE-F294-42A1-B4AD-4A3217510DA0}" destId="{E2C1A33F-7E33-4246-9DAF-82E917C77BF1}" srcOrd="1" destOrd="0" parTransId="{3A52A1C4-C3BB-46B1-A76E-97A317A6DE93}" sibTransId="{36743E3B-CC9F-48D6-B48A-B96CF9DC21E5}"/>
    <dgm:cxn modelId="{BF3766E4-1F8D-4F96-9728-5D8564C9B6C7}" type="presOf" srcId="{780D20CB-934F-4819-BA8D-C2454AC99ADF}" destId="{D97ACF03-6CA7-4BB8-8ED8-DF1C8024E7A0}" srcOrd="0" destOrd="0" presId="urn:microsoft.com/office/officeart/2005/8/layout/vList5"/>
    <dgm:cxn modelId="{6C4B1513-FFEA-4B3F-8584-46CA3D11458E}" srcId="{9ABE69F9-769B-45F0-8A01-A59C34D91551}" destId="{92139D0B-2CF2-46B9-A843-C5D4CE5C205E}" srcOrd="0" destOrd="0" parTransId="{E85C95ED-59E1-4991-A901-D9B8C6983785}" sibTransId="{3B57B98C-D6BF-454D-A2B6-7F800ED2FF4E}"/>
    <dgm:cxn modelId="{5BB88916-EC80-466D-B0D2-FF8DC49EF551}" srcId="{947C8790-88A3-41FF-81A7-F19629D5C2C4}" destId="{373A9059-69D0-4C91-A092-6CAF6406462E}" srcOrd="1" destOrd="0" parTransId="{8E26FC25-6C77-4B0D-95DB-2DE086A090EE}" sibTransId="{399AD36B-5C9C-477E-9774-2EDDE93A269B}"/>
    <dgm:cxn modelId="{A4D74AFA-25EB-48E7-B38F-887F7B8BCF3F}" srcId="{4D56CA47-6636-43B5-82B9-1FBD9C5C2D35}" destId="{6727E86E-E3AA-4E2A-8604-9CFF5DBF9CFC}" srcOrd="0" destOrd="0" parTransId="{145E18AF-6D13-49C5-9C00-C2392D584115}" sibTransId="{833E4DBD-3DC2-4B05-B28D-ABBFDBE4A6B5}"/>
    <dgm:cxn modelId="{B8D684DE-B7CE-44D9-9118-81CF6B1895EB}" type="presOf" srcId="{373A9059-69D0-4C91-A092-6CAF6406462E}" destId="{D97ACF03-6CA7-4BB8-8ED8-DF1C8024E7A0}" srcOrd="0" destOrd="1" presId="urn:microsoft.com/office/officeart/2005/8/layout/vList5"/>
    <dgm:cxn modelId="{FD8109CC-C160-41EC-BE30-01C227B33C48}" srcId="{D927C9EE-F294-42A1-B4AD-4A3217510DA0}" destId="{362184C2-5C3D-4C03-94BD-5A385B21D5EA}" srcOrd="2" destOrd="0" parTransId="{3A6F0E9D-1406-46DA-BCA2-5E707143DECB}" sibTransId="{66D3949E-D0F9-4F8D-834F-863B038C203B}"/>
    <dgm:cxn modelId="{B101F949-FBBD-4F33-94B0-D2FCE95BB889}" srcId="{4D56CA47-6636-43B5-82B9-1FBD9C5C2D35}" destId="{15DF9389-3D33-44E2-BB1C-0F1C29ACCDBF}" srcOrd="2" destOrd="0" parTransId="{47A150A8-A066-454A-8094-010756E89153}" sibTransId="{4F41A7D9-384A-49B3-B799-5B1D25768F8F}"/>
    <dgm:cxn modelId="{65DED9E1-3B11-471C-BB2D-7224A96C9CF4}" type="presOf" srcId="{0747DD42-72C2-4297-B20F-EB45C06F9FE9}" destId="{8721FD20-FB19-4F7E-9693-96D34AA2732F}" srcOrd="0" destOrd="1" presId="urn:microsoft.com/office/officeart/2005/8/layout/vList5"/>
    <dgm:cxn modelId="{6ADEB893-0AAE-42A6-88AE-A8DA616A03D2}" type="presOf" srcId="{9ABE69F9-769B-45F0-8A01-A59C34D91551}" destId="{3AF9B6A3-4535-4AA4-81F0-ED28F75E05D5}" srcOrd="0" destOrd="0" presId="urn:microsoft.com/office/officeart/2005/8/layout/vList5"/>
    <dgm:cxn modelId="{C713245D-9170-4C83-AE58-5EB64ED97501}" type="presOf" srcId="{D927C9EE-F294-42A1-B4AD-4A3217510DA0}" destId="{9102E28D-841B-4396-AC8A-CCA77C04DC50}" srcOrd="0" destOrd="0" presId="urn:microsoft.com/office/officeart/2005/8/layout/vList5"/>
    <dgm:cxn modelId="{71FF7262-4349-4F90-B5EE-209FF5F608B7}" srcId="{3EC3A843-16BC-4AAB-9CDC-48E549AD00A8}" destId="{4D56CA47-6636-43B5-82B9-1FBD9C5C2D35}" srcOrd="2" destOrd="0" parTransId="{04CF344D-C327-4A7D-9D90-774FF54E2535}" sibTransId="{74B07DF8-75CF-4470-877E-447B6EFA95D4}"/>
    <dgm:cxn modelId="{5EC742A7-3557-4B59-9F27-20C8E29CF089}" type="presOf" srcId="{3EC3A843-16BC-4AAB-9CDC-48E549AD00A8}" destId="{DB4EA89E-0A3D-47AE-BA08-E541D8AE4518}" srcOrd="0" destOrd="0" presId="urn:microsoft.com/office/officeart/2005/8/layout/vList5"/>
    <dgm:cxn modelId="{B9F6F49E-0D49-41A8-A246-A5A809EDF380}" type="presOf" srcId="{362184C2-5C3D-4C03-94BD-5A385B21D5EA}" destId="{BD40A71F-EB74-4A6B-8D23-71DF1F712FD0}" srcOrd="0" destOrd="2" presId="urn:microsoft.com/office/officeart/2005/8/layout/vList5"/>
    <dgm:cxn modelId="{7B03C21F-FAF7-426E-A7E6-0D8B8093DFE6}" type="presOf" srcId="{E2C1A33F-7E33-4246-9DAF-82E917C77BF1}" destId="{BD40A71F-EB74-4A6B-8D23-71DF1F712FD0}" srcOrd="0" destOrd="1" presId="urn:microsoft.com/office/officeart/2005/8/layout/vList5"/>
    <dgm:cxn modelId="{01308244-E52C-4712-98F9-FB3F5DEB0C82}" srcId="{947C8790-88A3-41FF-81A7-F19629D5C2C4}" destId="{AC4E980C-B9D5-4753-A199-0607B6B78B0A}" srcOrd="2" destOrd="0" parTransId="{D3C20E42-8C64-451E-A7C9-FCEEEA9C8EE5}" sibTransId="{E3E90F1A-581F-4CB6-B5A7-DCF4AE29852A}"/>
    <dgm:cxn modelId="{383FACD4-EE88-48AF-9692-5A775BE4B749}" type="presOf" srcId="{6727E86E-E3AA-4E2A-8604-9CFF5DBF9CFC}" destId="{8721FD20-FB19-4F7E-9693-96D34AA2732F}" srcOrd="0" destOrd="0" presId="urn:microsoft.com/office/officeart/2005/8/layout/vList5"/>
    <dgm:cxn modelId="{E6B96ABE-A3D5-4941-9B23-E407A77E24E6}" type="presOf" srcId="{15DF9389-3D33-44E2-BB1C-0F1C29ACCDBF}" destId="{8721FD20-FB19-4F7E-9693-96D34AA2732F}" srcOrd="0" destOrd="2" presId="urn:microsoft.com/office/officeart/2005/8/layout/vList5"/>
    <dgm:cxn modelId="{8560DBEE-CE5E-483D-AA65-83454D91BF19}" srcId="{947C8790-88A3-41FF-81A7-F19629D5C2C4}" destId="{780D20CB-934F-4819-BA8D-C2454AC99ADF}" srcOrd="0" destOrd="0" parTransId="{DD954A31-1A91-4606-A9A8-143B492B6A9A}" sibTransId="{023516CE-A0BB-4B3D-953B-4C09A10D4B17}"/>
    <dgm:cxn modelId="{5D51BDCB-6C70-4AF5-8F73-EB4A14D4694D}" type="presOf" srcId="{92139D0B-2CF2-46B9-A843-C5D4CE5C205E}" destId="{BD492840-6957-40BA-9DDC-450CF8D316FA}" srcOrd="0" destOrd="0" presId="urn:microsoft.com/office/officeart/2005/8/layout/vList5"/>
    <dgm:cxn modelId="{B7AB346D-6541-4728-A7D1-91BFBD5BE649}" type="presOf" srcId="{BC89F973-B5C8-400D-82F3-7311B743E245}" destId="{BD40A71F-EB74-4A6B-8D23-71DF1F712FD0}" srcOrd="0" destOrd="0" presId="urn:microsoft.com/office/officeart/2005/8/layout/vList5"/>
    <dgm:cxn modelId="{22868157-B800-4F39-A0EB-E104A2796A78}" srcId="{3EC3A843-16BC-4AAB-9CDC-48E549AD00A8}" destId="{947C8790-88A3-41FF-81A7-F19629D5C2C4}" srcOrd="1" destOrd="0" parTransId="{77355FA8-DBB1-4C22-B6DA-D1AF8A965E52}" sibTransId="{F4962774-3932-4AC9-9D48-0B8E37DCBCB2}"/>
    <dgm:cxn modelId="{660123A2-0934-471E-AAAC-0847FD5FF594}" type="presOf" srcId="{947C8790-88A3-41FF-81A7-F19629D5C2C4}" destId="{0E36E2C9-FC73-47AB-8C77-6ED2827FAA8E}" srcOrd="0" destOrd="0" presId="urn:microsoft.com/office/officeart/2005/8/layout/vList5"/>
    <dgm:cxn modelId="{C663AA8D-A272-4C28-842B-1B49FD46B62E}" srcId="{4D56CA47-6636-43B5-82B9-1FBD9C5C2D35}" destId="{0747DD42-72C2-4297-B20F-EB45C06F9FE9}" srcOrd="1" destOrd="0" parTransId="{F7CBF255-C5A9-430C-B755-690FE5CF2213}" sibTransId="{29E4EE38-AF51-49A1-BD7C-0BA2FBDF9BFD}"/>
    <dgm:cxn modelId="{954B5BD0-DCDE-4BFA-89C3-0B4CFD3816B0}" type="presOf" srcId="{AC4E980C-B9D5-4753-A199-0607B6B78B0A}" destId="{D97ACF03-6CA7-4BB8-8ED8-DF1C8024E7A0}" srcOrd="0" destOrd="2" presId="urn:microsoft.com/office/officeart/2005/8/layout/vList5"/>
    <dgm:cxn modelId="{920E94DD-4321-4850-BD54-C9DDC1A1386E}" type="presParOf" srcId="{DB4EA89E-0A3D-47AE-BA08-E541D8AE4518}" destId="{C3BD4522-184F-49D6-B47F-33DB27D617E9}" srcOrd="0" destOrd="0" presId="urn:microsoft.com/office/officeart/2005/8/layout/vList5"/>
    <dgm:cxn modelId="{C110002D-33D6-4835-939C-561C287D25BF}" type="presParOf" srcId="{C3BD4522-184F-49D6-B47F-33DB27D617E9}" destId="{3AF9B6A3-4535-4AA4-81F0-ED28F75E05D5}" srcOrd="0" destOrd="0" presId="urn:microsoft.com/office/officeart/2005/8/layout/vList5"/>
    <dgm:cxn modelId="{8414FE01-B24F-4B80-A39C-A9696CDFD199}" type="presParOf" srcId="{C3BD4522-184F-49D6-B47F-33DB27D617E9}" destId="{BD492840-6957-40BA-9DDC-450CF8D316FA}" srcOrd="1" destOrd="0" presId="urn:microsoft.com/office/officeart/2005/8/layout/vList5"/>
    <dgm:cxn modelId="{25A6A2AF-0A55-4565-BB06-F0E1AF6CDC0E}" type="presParOf" srcId="{DB4EA89E-0A3D-47AE-BA08-E541D8AE4518}" destId="{42A9E93F-D40C-42D7-8E2A-3D489E7A80E2}" srcOrd="1" destOrd="0" presId="urn:microsoft.com/office/officeart/2005/8/layout/vList5"/>
    <dgm:cxn modelId="{9B647536-96CB-4F69-BE8F-AE978E3AF095}" type="presParOf" srcId="{DB4EA89E-0A3D-47AE-BA08-E541D8AE4518}" destId="{4003C709-AC2A-4054-AD40-85EE03E1E0B7}" srcOrd="2" destOrd="0" presId="urn:microsoft.com/office/officeart/2005/8/layout/vList5"/>
    <dgm:cxn modelId="{99DE5094-5325-4ADA-BDC3-3ACB341B5AAB}" type="presParOf" srcId="{4003C709-AC2A-4054-AD40-85EE03E1E0B7}" destId="{0E36E2C9-FC73-47AB-8C77-6ED2827FAA8E}" srcOrd="0" destOrd="0" presId="urn:microsoft.com/office/officeart/2005/8/layout/vList5"/>
    <dgm:cxn modelId="{0FE004F8-B266-4970-9134-C3968CFE3910}" type="presParOf" srcId="{4003C709-AC2A-4054-AD40-85EE03E1E0B7}" destId="{D97ACF03-6CA7-4BB8-8ED8-DF1C8024E7A0}" srcOrd="1" destOrd="0" presId="urn:microsoft.com/office/officeart/2005/8/layout/vList5"/>
    <dgm:cxn modelId="{ECF635C7-BA71-489C-97C0-E8B54C37820E}" type="presParOf" srcId="{DB4EA89E-0A3D-47AE-BA08-E541D8AE4518}" destId="{C0A6F8D8-6932-420C-88B2-D8E17F2A9D9C}" srcOrd="3" destOrd="0" presId="urn:microsoft.com/office/officeart/2005/8/layout/vList5"/>
    <dgm:cxn modelId="{DD5C3F46-EEBE-4F5F-949E-8EA9C5C6E47D}" type="presParOf" srcId="{DB4EA89E-0A3D-47AE-BA08-E541D8AE4518}" destId="{5083D53C-C41A-4E62-8419-6DF4545DB2A5}" srcOrd="4" destOrd="0" presId="urn:microsoft.com/office/officeart/2005/8/layout/vList5"/>
    <dgm:cxn modelId="{B0280ACA-D076-4C5D-BA8D-1C3F6BD37F5D}" type="presParOf" srcId="{5083D53C-C41A-4E62-8419-6DF4545DB2A5}" destId="{4576D9E9-4816-43D1-A637-EB251FECFA9C}" srcOrd="0" destOrd="0" presId="urn:microsoft.com/office/officeart/2005/8/layout/vList5"/>
    <dgm:cxn modelId="{85602C88-6796-4F6B-BC46-1097CBBCE5F9}" type="presParOf" srcId="{5083D53C-C41A-4E62-8419-6DF4545DB2A5}" destId="{8721FD20-FB19-4F7E-9693-96D34AA2732F}" srcOrd="1" destOrd="0" presId="urn:microsoft.com/office/officeart/2005/8/layout/vList5"/>
    <dgm:cxn modelId="{CE8BFAD8-F80A-46F3-95E3-37D8D5E1086B}" type="presParOf" srcId="{DB4EA89E-0A3D-47AE-BA08-E541D8AE4518}" destId="{8F9965BA-1FAF-45F5-915A-95B9AE0B54FD}" srcOrd="5" destOrd="0" presId="urn:microsoft.com/office/officeart/2005/8/layout/vList5"/>
    <dgm:cxn modelId="{C7468300-0234-4ECB-B74E-E8F40CB34F29}" type="presParOf" srcId="{DB4EA89E-0A3D-47AE-BA08-E541D8AE4518}" destId="{4CB8E30B-D779-4DF1-9420-A77C940F8249}" srcOrd="6" destOrd="0" presId="urn:microsoft.com/office/officeart/2005/8/layout/vList5"/>
    <dgm:cxn modelId="{697236D6-7CDB-44FC-A672-4EAFD8788F18}" type="presParOf" srcId="{4CB8E30B-D779-4DF1-9420-A77C940F8249}" destId="{9102E28D-841B-4396-AC8A-CCA77C04DC50}" srcOrd="0" destOrd="0" presId="urn:microsoft.com/office/officeart/2005/8/layout/vList5"/>
    <dgm:cxn modelId="{DEE23417-E942-405D-8C3C-8C68DEB747B4}" type="presParOf" srcId="{4CB8E30B-D779-4DF1-9420-A77C940F8249}" destId="{BD40A71F-EB74-4A6B-8D23-71DF1F712FD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36D8C-18E7-4D92-969C-D41CC8E3FD5D}">
      <dsp:nvSpPr>
        <dsp:cNvPr id="0" name=""/>
        <dsp:cNvSpPr/>
      </dsp:nvSpPr>
      <dsp:spPr>
        <a:xfrm>
          <a:off x="1687892" y="0"/>
          <a:ext cx="1082788" cy="10827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Quality</a:t>
          </a:r>
          <a:br>
            <a:rPr lang="en-GB" sz="1000" kern="1200" dirty="0" smtClean="0"/>
          </a:br>
          <a:r>
            <a:rPr lang="en-GB" sz="1000" kern="1200" dirty="0" smtClean="0"/>
            <a:t>(ISO 25010)</a:t>
          </a:r>
          <a:endParaRPr lang="en-GB" sz="1000" kern="1200" dirty="0"/>
        </a:p>
      </dsp:txBody>
      <dsp:txXfrm>
        <a:off x="1958589" y="541394"/>
        <a:ext cx="541394" cy="541394"/>
      </dsp:txXfrm>
    </dsp:sp>
    <dsp:sp modelId="{5CBC9B03-44AA-49E4-B75C-40D2486430A0}">
      <dsp:nvSpPr>
        <dsp:cNvPr id="0" name=""/>
        <dsp:cNvSpPr/>
      </dsp:nvSpPr>
      <dsp:spPr>
        <a:xfrm>
          <a:off x="1146498" y="1082788"/>
          <a:ext cx="1082788" cy="10827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Cost</a:t>
          </a:r>
          <a:endParaRPr lang="en-GB" sz="1000" kern="1200" dirty="0"/>
        </a:p>
      </dsp:txBody>
      <dsp:txXfrm>
        <a:off x="1417195" y="1624182"/>
        <a:ext cx="541394" cy="541394"/>
      </dsp:txXfrm>
    </dsp:sp>
    <dsp:sp modelId="{D81B3BCE-B5E2-4D55-ADA3-DA87811CEBA5}">
      <dsp:nvSpPr>
        <dsp:cNvPr id="0" name=""/>
        <dsp:cNvSpPr/>
      </dsp:nvSpPr>
      <dsp:spPr>
        <a:xfrm rot="10800000">
          <a:off x="1687892" y="1082788"/>
          <a:ext cx="1082788" cy="10827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000" kern="1200" dirty="0"/>
        </a:p>
      </dsp:txBody>
      <dsp:txXfrm rot="10800000">
        <a:off x="1958589" y="1082788"/>
        <a:ext cx="541394" cy="541394"/>
      </dsp:txXfrm>
    </dsp:sp>
    <dsp:sp modelId="{BCDF6670-DF50-4E61-BC56-CE809A1F0711}">
      <dsp:nvSpPr>
        <dsp:cNvPr id="0" name=""/>
        <dsp:cNvSpPr/>
      </dsp:nvSpPr>
      <dsp:spPr>
        <a:xfrm>
          <a:off x="2229286" y="1082788"/>
          <a:ext cx="1082788" cy="10827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 smtClean="0"/>
            <a:t>Speed of Delivery</a:t>
          </a:r>
          <a:endParaRPr lang="en-GB" sz="1000" kern="1200" dirty="0"/>
        </a:p>
      </dsp:txBody>
      <dsp:txXfrm>
        <a:off x="2499983" y="1624182"/>
        <a:ext cx="541394" cy="5413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492840-6957-40BA-9DDC-450CF8D316FA}">
      <dsp:nvSpPr>
        <dsp:cNvPr id="0" name=""/>
        <dsp:cNvSpPr/>
      </dsp:nvSpPr>
      <dsp:spPr>
        <a:xfrm rot="5400000">
          <a:off x="4040700" y="-1498934"/>
          <a:ext cx="1026170" cy="4285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Roles &amp; Responsibilities</a:t>
          </a:r>
          <a:endParaRPr lang="en-GB" sz="1900" kern="1200" dirty="0"/>
        </a:p>
      </dsp:txBody>
      <dsp:txXfrm rot="-5400000">
        <a:off x="2410828" y="181031"/>
        <a:ext cx="4235823" cy="925984"/>
      </dsp:txXfrm>
    </dsp:sp>
    <dsp:sp modelId="{3AF9B6A3-4535-4AA4-81F0-ED28F75E05D5}">
      <dsp:nvSpPr>
        <dsp:cNvPr id="0" name=""/>
        <dsp:cNvSpPr/>
      </dsp:nvSpPr>
      <dsp:spPr>
        <a:xfrm>
          <a:off x="0" y="2666"/>
          <a:ext cx="2410827" cy="12827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 smtClean="0"/>
            <a:t>People</a:t>
          </a:r>
          <a:endParaRPr lang="en-GB" sz="2700" kern="1200" dirty="0"/>
        </a:p>
      </dsp:txBody>
      <dsp:txXfrm>
        <a:off x="62617" y="65283"/>
        <a:ext cx="2285593" cy="1157478"/>
      </dsp:txXfrm>
    </dsp:sp>
    <dsp:sp modelId="{D97ACF03-6CA7-4BB8-8ED8-DF1C8024E7A0}">
      <dsp:nvSpPr>
        <dsp:cNvPr id="0" name=""/>
        <dsp:cNvSpPr/>
      </dsp:nvSpPr>
      <dsp:spPr>
        <a:xfrm rot="5400000">
          <a:off x="4040700" y="-152086"/>
          <a:ext cx="1026170" cy="4285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Activities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Deliverables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Control Gates</a:t>
          </a:r>
          <a:endParaRPr lang="en-GB" sz="1900" kern="1200" dirty="0"/>
        </a:p>
      </dsp:txBody>
      <dsp:txXfrm rot="-5400000">
        <a:off x="2410828" y="1527879"/>
        <a:ext cx="4235823" cy="925984"/>
      </dsp:txXfrm>
    </dsp:sp>
    <dsp:sp modelId="{0E36E2C9-FC73-47AB-8C77-6ED2827FAA8E}">
      <dsp:nvSpPr>
        <dsp:cNvPr id="0" name=""/>
        <dsp:cNvSpPr/>
      </dsp:nvSpPr>
      <dsp:spPr>
        <a:xfrm>
          <a:off x="0" y="1349515"/>
          <a:ext cx="2410827" cy="12827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 smtClean="0"/>
            <a:t>Process</a:t>
          </a:r>
          <a:endParaRPr lang="en-GB" sz="2700" kern="1200" dirty="0"/>
        </a:p>
      </dsp:txBody>
      <dsp:txXfrm>
        <a:off x="62617" y="1412132"/>
        <a:ext cx="2285593" cy="1157478"/>
      </dsp:txXfrm>
    </dsp:sp>
    <dsp:sp modelId="{8721FD20-FB19-4F7E-9693-96D34AA2732F}">
      <dsp:nvSpPr>
        <dsp:cNvPr id="0" name=""/>
        <dsp:cNvSpPr/>
      </dsp:nvSpPr>
      <dsp:spPr>
        <a:xfrm rot="5400000">
          <a:off x="4040700" y="1194762"/>
          <a:ext cx="1026170" cy="4285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Standards &amp; Guidelines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Compliance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Transfer methods</a:t>
          </a:r>
          <a:endParaRPr lang="en-GB" sz="1900" kern="1200" dirty="0"/>
        </a:p>
      </dsp:txBody>
      <dsp:txXfrm rot="-5400000">
        <a:off x="2410828" y="2874728"/>
        <a:ext cx="4235823" cy="925984"/>
      </dsp:txXfrm>
    </dsp:sp>
    <dsp:sp modelId="{4576D9E9-4816-43D1-A637-EB251FECFA9C}">
      <dsp:nvSpPr>
        <dsp:cNvPr id="0" name=""/>
        <dsp:cNvSpPr/>
      </dsp:nvSpPr>
      <dsp:spPr>
        <a:xfrm>
          <a:off x="0" y="2696363"/>
          <a:ext cx="2410827" cy="12827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 smtClean="0"/>
            <a:t>Knowledge</a:t>
          </a:r>
        </a:p>
      </dsp:txBody>
      <dsp:txXfrm>
        <a:off x="62617" y="2758980"/>
        <a:ext cx="2285593" cy="1157478"/>
      </dsp:txXfrm>
    </dsp:sp>
    <dsp:sp modelId="{BD40A71F-EB74-4A6B-8D23-71DF1F712FD0}">
      <dsp:nvSpPr>
        <dsp:cNvPr id="0" name=""/>
        <dsp:cNvSpPr/>
      </dsp:nvSpPr>
      <dsp:spPr>
        <a:xfrm rot="5400000">
          <a:off x="4040700" y="2541610"/>
          <a:ext cx="1026170" cy="4285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900" kern="1200" dirty="0" err="1" smtClean="0"/>
            <a:t>Development</a:t>
          </a:r>
          <a:r>
            <a:rPr lang="nl-BE" sz="1900" kern="1200" dirty="0" smtClean="0"/>
            <a:t> support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900" kern="1200" dirty="0" err="1" smtClean="0"/>
            <a:t>Assessment</a:t>
          </a:r>
          <a:r>
            <a:rPr lang="nl-BE" sz="1900" kern="1200" dirty="0" smtClean="0"/>
            <a:t> tools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900" kern="1200" dirty="0" smtClean="0"/>
            <a:t>Management tools</a:t>
          </a:r>
          <a:endParaRPr lang="en-GB" sz="1900" kern="1200" dirty="0"/>
        </a:p>
      </dsp:txBody>
      <dsp:txXfrm rot="-5400000">
        <a:off x="2410828" y="4221576"/>
        <a:ext cx="4235823" cy="925984"/>
      </dsp:txXfrm>
    </dsp:sp>
    <dsp:sp modelId="{9102E28D-841B-4396-AC8A-CCA77C04DC50}">
      <dsp:nvSpPr>
        <dsp:cNvPr id="0" name=""/>
        <dsp:cNvSpPr/>
      </dsp:nvSpPr>
      <dsp:spPr>
        <a:xfrm>
          <a:off x="0" y="4043212"/>
          <a:ext cx="2410827" cy="12827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2700" kern="1200" dirty="0" smtClean="0"/>
            <a:t>Tools &amp; </a:t>
          </a:r>
          <a:r>
            <a:rPr lang="nl-BE" sz="2700" kern="1200" dirty="0" err="1" smtClean="0"/>
            <a:t>Components</a:t>
          </a:r>
          <a:endParaRPr lang="en-GB" sz="2700" kern="1200" dirty="0"/>
        </a:p>
      </dsp:txBody>
      <dsp:txXfrm>
        <a:off x="62617" y="4105829"/>
        <a:ext cx="2285593" cy="11574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16D7D8-E32A-4D43-B3F8-9B31DF2A99B9}">
      <dsp:nvSpPr>
        <dsp:cNvPr id="0" name=""/>
        <dsp:cNvSpPr/>
      </dsp:nvSpPr>
      <dsp:spPr>
        <a:xfrm>
          <a:off x="466906" y="1021"/>
          <a:ext cx="2319054" cy="92762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An organization’s behavior changes slowly over time</a:t>
          </a:r>
          <a:endParaRPr lang="nl-BE" sz="1400" kern="1200" dirty="0"/>
        </a:p>
      </dsp:txBody>
      <dsp:txXfrm>
        <a:off x="930717" y="1021"/>
        <a:ext cx="1391433" cy="927621"/>
      </dsp:txXfrm>
    </dsp:sp>
    <dsp:sp modelId="{D49A153E-FBAC-40D4-A871-DE4281063ABE}">
      <dsp:nvSpPr>
        <dsp:cNvPr id="0" name=""/>
        <dsp:cNvSpPr/>
      </dsp:nvSpPr>
      <dsp:spPr>
        <a:xfrm>
          <a:off x="2484483" y="79869"/>
          <a:ext cx="1924814" cy="769925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Changes must be </a:t>
          </a:r>
          <a:r>
            <a:rPr lang="en-US" sz="1100" u="sng" kern="1200" dirty="0" smtClean="0"/>
            <a:t>iterative</a:t>
          </a:r>
          <a:r>
            <a:rPr lang="en-US" sz="1100" kern="1200" dirty="0" smtClean="0"/>
            <a:t> while working toward long-term goals</a:t>
          </a:r>
          <a:endParaRPr lang="nl-BE" sz="1100" kern="1200" dirty="0"/>
        </a:p>
      </dsp:txBody>
      <dsp:txXfrm>
        <a:off x="2869446" y="79869"/>
        <a:ext cx="1154889" cy="769925"/>
      </dsp:txXfrm>
    </dsp:sp>
    <dsp:sp modelId="{ED6788B3-32EE-4277-AFAB-6F59C0DA29DB}">
      <dsp:nvSpPr>
        <dsp:cNvPr id="0" name=""/>
        <dsp:cNvSpPr/>
      </dsp:nvSpPr>
      <dsp:spPr>
        <a:xfrm>
          <a:off x="466906" y="1058510"/>
          <a:ext cx="2319054" cy="92762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There is no single recipe that works for all organizations</a:t>
          </a:r>
          <a:endParaRPr lang="nl-BE" sz="1400" kern="1200"/>
        </a:p>
      </dsp:txBody>
      <dsp:txXfrm>
        <a:off x="930717" y="1058510"/>
        <a:ext cx="1391433" cy="927621"/>
      </dsp:txXfrm>
    </dsp:sp>
    <dsp:sp modelId="{729CF545-F6C8-4E99-8156-6494D44F16FA}">
      <dsp:nvSpPr>
        <dsp:cNvPr id="0" name=""/>
        <dsp:cNvSpPr/>
      </dsp:nvSpPr>
      <dsp:spPr>
        <a:xfrm>
          <a:off x="2484483" y="1137358"/>
          <a:ext cx="1924814" cy="769925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 solution must enable </a:t>
          </a:r>
          <a:r>
            <a:rPr lang="en-US" sz="1100" u="sng" kern="1200" dirty="0" smtClean="0"/>
            <a:t>risk-based</a:t>
          </a:r>
          <a:r>
            <a:rPr lang="en-US" sz="1100" kern="1200" dirty="0" smtClean="0"/>
            <a:t> choices tailored to the organization</a:t>
          </a:r>
          <a:endParaRPr lang="nl-BE" sz="1100" kern="1200" dirty="0"/>
        </a:p>
      </dsp:txBody>
      <dsp:txXfrm>
        <a:off x="2869446" y="1137358"/>
        <a:ext cx="1154889" cy="769925"/>
      </dsp:txXfrm>
    </dsp:sp>
    <dsp:sp modelId="{83461659-7F7B-48C8-9C52-77C261AD5B5B}">
      <dsp:nvSpPr>
        <dsp:cNvPr id="0" name=""/>
        <dsp:cNvSpPr/>
      </dsp:nvSpPr>
      <dsp:spPr>
        <a:xfrm>
          <a:off x="466906" y="2115999"/>
          <a:ext cx="2319054" cy="92762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Guidance related to security activities must be prescriptive</a:t>
          </a:r>
          <a:endParaRPr lang="nl-BE" sz="1400" kern="1200"/>
        </a:p>
      </dsp:txBody>
      <dsp:txXfrm>
        <a:off x="930717" y="2115999"/>
        <a:ext cx="1391433" cy="927621"/>
      </dsp:txXfrm>
    </dsp:sp>
    <dsp:sp modelId="{222E66A8-FE6A-4B07-9CC6-F2FAB75DB7F6}">
      <dsp:nvSpPr>
        <dsp:cNvPr id="0" name=""/>
        <dsp:cNvSpPr/>
      </dsp:nvSpPr>
      <dsp:spPr>
        <a:xfrm>
          <a:off x="2484483" y="2194846"/>
          <a:ext cx="1924814" cy="769925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 solution must provide enough </a:t>
          </a:r>
          <a:r>
            <a:rPr lang="en-US" sz="1100" u="sng" kern="1200" dirty="0" smtClean="0"/>
            <a:t>details</a:t>
          </a:r>
          <a:r>
            <a:rPr lang="en-US" sz="1100" kern="1200" dirty="0" smtClean="0"/>
            <a:t> for non-security-people</a:t>
          </a:r>
          <a:endParaRPr lang="nl-BE" sz="1100" kern="1200" dirty="0"/>
        </a:p>
      </dsp:txBody>
      <dsp:txXfrm>
        <a:off x="2869446" y="2194846"/>
        <a:ext cx="1154889" cy="769925"/>
      </dsp:txXfrm>
    </dsp:sp>
    <dsp:sp modelId="{1E53C020-2B3D-4C59-82EB-B8FAA65AB8C0}">
      <dsp:nvSpPr>
        <dsp:cNvPr id="0" name=""/>
        <dsp:cNvSpPr/>
      </dsp:nvSpPr>
      <dsp:spPr>
        <a:xfrm>
          <a:off x="466906" y="3173487"/>
          <a:ext cx="2319054" cy="92762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Overall, must be simple, well-defined, and measurable</a:t>
          </a:r>
          <a:endParaRPr lang="nl-BE" sz="1400" kern="1200" dirty="0"/>
        </a:p>
      </dsp:txBody>
      <dsp:txXfrm>
        <a:off x="930717" y="3173487"/>
        <a:ext cx="1391433" cy="927621"/>
      </dsp:txXfrm>
    </dsp:sp>
    <dsp:sp modelId="{A96D6BD3-4ECE-4FBD-A716-91522FA48ADB}">
      <dsp:nvSpPr>
        <dsp:cNvPr id="0" name=""/>
        <dsp:cNvSpPr/>
      </dsp:nvSpPr>
      <dsp:spPr>
        <a:xfrm>
          <a:off x="2484483" y="3252335"/>
          <a:ext cx="1924814" cy="769925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100" kern="1200" dirty="0" smtClean="0"/>
            <a:t>OWASP Software Assurance Maturity Model (SAMM)</a:t>
          </a:r>
          <a:endParaRPr lang="nl-BE" sz="1100" kern="1200" dirty="0"/>
        </a:p>
      </dsp:txBody>
      <dsp:txXfrm>
        <a:off x="2869446" y="3252335"/>
        <a:ext cx="1154889" cy="7699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3C8C0E-FC00-4192-AD13-6E81F340CFCC}">
      <dsp:nvSpPr>
        <dsp:cNvPr id="0" name=""/>
        <dsp:cNvSpPr/>
      </dsp:nvSpPr>
      <dsp:spPr>
        <a:xfrm rot="10800000">
          <a:off x="1184861" y="3063"/>
          <a:ext cx="4053840" cy="65512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893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Governance</a:t>
          </a:r>
          <a:endParaRPr lang="en-US" sz="2800" kern="1200" dirty="0"/>
        </a:p>
      </dsp:txBody>
      <dsp:txXfrm rot="10800000">
        <a:off x="1348642" y="3063"/>
        <a:ext cx="3890059" cy="655126"/>
      </dsp:txXfrm>
    </dsp:sp>
    <dsp:sp modelId="{81B985DF-8FBA-420F-9678-6833BE8B8C66}">
      <dsp:nvSpPr>
        <dsp:cNvPr id="0" name=""/>
        <dsp:cNvSpPr/>
      </dsp:nvSpPr>
      <dsp:spPr>
        <a:xfrm>
          <a:off x="857298" y="3063"/>
          <a:ext cx="655126" cy="65512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87E28C-C07D-4968-A848-D5DE17FC6505}">
      <dsp:nvSpPr>
        <dsp:cNvPr id="0" name=""/>
        <dsp:cNvSpPr/>
      </dsp:nvSpPr>
      <dsp:spPr>
        <a:xfrm rot="10800000">
          <a:off x="1184861" y="853750"/>
          <a:ext cx="4053840" cy="655126"/>
        </a:xfrm>
        <a:prstGeom prst="homePlat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893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FF0000"/>
              </a:solidFill>
            </a:rPr>
            <a:t>Design</a:t>
          </a:r>
          <a:endParaRPr lang="en-US" sz="2800" kern="1200" dirty="0">
            <a:solidFill>
              <a:srgbClr val="FF0000"/>
            </a:solidFill>
          </a:endParaRPr>
        </a:p>
      </dsp:txBody>
      <dsp:txXfrm rot="10800000">
        <a:off x="1348642" y="853750"/>
        <a:ext cx="3890059" cy="655126"/>
      </dsp:txXfrm>
    </dsp:sp>
    <dsp:sp modelId="{F6F871EE-6EAA-4C2A-97A0-F6BCDBF37A79}">
      <dsp:nvSpPr>
        <dsp:cNvPr id="0" name=""/>
        <dsp:cNvSpPr/>
      </dsp:nvSpPr>
      <dsp:spPr>
        <a:xfrm>
          <a:off x="857298" y="853750"/>
          <a:ext cx="655126" cy="65512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8505E3-EAC9-437B-9802-079B3EFF697F}">
      <dsp:nvSpPr>
        <dsp:cNvPr id="0" name=""/>
        <dsp:cNvSpPr/>
      </dsp:nvSpPr>
      <dsp:spPr>
        <a:xfrm rot="10800000">
          <a:off x="1184861" y="1704436"/>
          <a:ext cx="4053840" cy="655126"/>
        </a:xfrm>
        <a:prstGeom prst="homePlate">
          <a:avLst/>
        </a:prstGeom>
        <a:solidFill>
          <a:srgbClr val="663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893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Implementation</a:t>
          </a:r>
          <a:endParaRPr lang="en-US" sz="2800" kern="1200" dirty="0"/>
        </a:p>
      </dsp:txBody>
      <dsp:txXfrm rot="10800000">
        <a:off x="1348642" y="1704436"/>
        <a:ext cx="3890059" cy="655126"/>
      </dsp:txXfrm>
    </dsp:sp>
    <dsp:sp modelId="{31FE10D5-8CB6-41B1-B35E-A5ECE23F1B23}">
      <dsp:nvSpPr>
        <dsp:cNvPr id="0" name=""/>
        <dsp:cNvSpPr/>
      </dsp:nvSpPr>
      <dsp:spPr>
        <a:xfrm>
          <a:off x="857298" y="1704436"/>
          <a:ext cx="655126" cy="65512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FE85ED-3BE5-410A-B3C3-44331BC60CAA}">
      <dsp:nvSpPr>
        <dsp:cNvPr id="0" name=""/>
        <dsp:cNvSpPr/>
      </dsp:nvSpPr>
      <dsp:spPr>
        <a:xfrm rot="10800000">
          <a:off x="1184861" y="2555123"/>
          <a:ext cx="4053840" cy="655126"/>
        </a:xfrm>
        <a:prstGeom prst="homePlate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893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Verification</a:t>
          </a:r>
          <a:endParaRPr lang="en-US" sz="2800" kern="1200" dirty="0"/>
        </a:p>
      </dsp:txBody>
      <dsp:txXfrm rot="10800000">
        <a:off x="1348642" y="2555123"/>
        <a:ext cx="3890059" cy="655126"/>
      </dsp:txXfrm>
    </dsp:sp>
    <dsp:sp modelId="{6A9D2C70-16A3-44A4-8EBF-4F92B9399A68}">
      <dsp:nvSpPr>
        <dsp:cNvPr id="0" name=""/>
        <dsp:cNvSpPr/>
      </dsp:nvSpPr>
      <dsp:spPr>
        <a:xfrm>
          <a:off x="857298" y="2555123"/>
          <a:ext cx="655126" cy="65512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EABBEB-3D1F-4DD4-8F54-9680B0DAB225}">
      <dsp:nvSpPr>
        <dsp:cNvPr id="0" name=""/>
        <dsp:cNvSpPr/>
      </dsp:nvSpPr>
      <dsp:spPr>
        <a:xfrm rot="10800000">
          <a:off x="1184861" y="3405810"/>
          <a:ext cx="4053840" cy="655126"/>
        </a:xfrm>
        <a:prstGeom prst="homePlate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893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Operations</a:t>
          </a:r>
          <a:endParaRPr lang="en-US" sz="2800" kern="1200" dirty="0"/>
        </a:p>
      </dsp:txBody>
      <dsp:txXfrm rot="10800000">
        <a:off x="1348642" y="3405810"/>
        <a:ext cx="3890059" cy="655126"/>
      </dsp:txXfrm>
    </dsp:sp>
    <dsp:sp modelId="{843A87EF-8F06-427D-BF00-ECDE2CCB545C}">
      <dsp:nvSpPr>
        <dsp:cNvPr id="0" name=""/>
        <dsp:cNvSpPr/>
      </dsp:nvSpPr>
      <dsp:spPr>
        <a:xfrm>
          <a:off x="857298" y="3405810"/>
          <a:ext cx="655126" cy="65512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89786-9151-431D-A80D-D3ED97D267DB}">
      <dsp:nvSpPr>
        <dsp:cNvPr id="0" name=""/>
        <dsp:cNvSpPr/>
      </dsp:nvSpPr>
      <dsp:spPr>
        <a:xfrm>
          <a:off x="4214" y="1595549"/>
          <a:ext cx="1615678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Governance</a:t>
          </a:r>
          <a:endParaRPr lang="en-US" sz="1500" kern="1200" dirty="0"/>
        </a:p>
      </dsp:txBody>
      <dsp:txXfrm>
        <a:off x="4214" y="1595549"/>
        <a:ext cx="1615678" cy="432000"/>
      </dsp:txXfrm>
    </dsp:sp>
    <dsp:sp modelId="{87ADB98C-0342-4D07-A535-656CFE5844AF}">
      <dsp:nvSpPr>
        <dsp:cNvPr id="0" name=""/>
        <dsp:cNvSpPr/>
      </dsp:nvSpPr>
      <dsp:spPr>
        <a:xfrm>
          <a:off x="4214" y="2027549"/>
          <a:ext cx="1615678" cy="1482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Strategy &amp; Metrics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Policy &amp; Compliance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Education &amp; Guidance</a:t>
          </a:r>
          <a:endParaRPr lang="en-US" sz="1500" kern="1200" dirty="0"/>
        </a:p>
      </dsp:txBody>
      <dsp:txXfrm>
        <a:off x="4214" y="2027549"/>
        <a:ext cx="1615678" cy="1482300"/>
      </dsp:txXfrm>
    </dsp:sp>
    <dsp:sp modelId="{D9FA40BC-DFB1-4634-ADCC-B371CA24A517}">
      <dsp:nvSpPr>
        <dsp:cNvPr id="0" name=""/>
        <dsp:cNvSpPr/>
      </dsp:nvSpPr>
      <dsp:spPr>
        <a:xfrm>
          <a:off x="1846087" y="1595549"/>
          <a:ext cx="1615678" cy="432000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rgbClr val="FF0000"/>
              </a:solidFill>
            </a:rPr>
            <a:t>Design</a:t>
          </a:r>
          <a:endParaRPr lang="en-US" sz="1500" kern="1200" dirty="0">
            <a:solidFill>
              <a:srgbClr val="FF0000"/>
            </a:solidFill>
          </a:endParaRPr>
        </a:p>
      </dsp:txBody>
      <dsp:txXfrm>
        <a:off x="1846087" y="1595549"/>
        <a:ext cx="1615678" cy="432000"/>
      </dsp:txXfrm>
    </dsp:sp>
    <dsp:sp modelId="{753AABC9-18DD-4079-90C2-F47127C3CD51}">
      <dsp:nvSpPr>
        <dsp:cNvPr id="0" name=""/>
        <dsp:cNvSpPr/>
      </dsp:nvSpPr>
      <dsp:spPr>
        <a:xfrm>
          <a:off x="1846087" y="2027549"/>
          <a:ext cx="1615678" cy="1482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Threat Assessment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Security Requirements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smtClean="0"/>
            <a:t>Security </a:t>
          </a:r>
          <a:r>
            <a:rPr lang="en-US" sz="1500" kern="1200" dirty="0" smtClean="0"/>
            <a:t>Architecture</a:t>
          </a:r>
          <a:endParaRPr lang="en-US" sz="1500" kern="1200" dirty="0"/>
        </a:p>
      </dsp:txBody>
      <dsp:txXfrm>
        <a:off x="1846087" y="2027549"/>
        <a:ext cx="1615678" cy="1482300"/>
      </dsp:txXfrm>
    </dsp:sp>
    <dsp:sp modelId="{45907D11-E706-4A5E-AAB0-B99CA0373363}">
      <dsp:nvSpPr>
        <dsp:cNvPr id="0" name=""/>
        <dsp:cNvSpPr/>
      </dsp:nvSpPr>
      <dsp:spPr>
        <a:xfrm>
          <a:off x="3687960" y="1595549"/>
          <a:ext cx="1615678" cy="432000"/>
        </a:xfrm>
        <a:prstGeom prst="rect">
          <a:avLst/>
        </a:prstGeom>
        <a:solidFill>
          <a:srgbClr val="6633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Implementation</a:t>
          </a:r>
          <a:endParaRPr lang="en-US" sz="1500" kern="1200" dirty="0"/>
        </a:p>
      </dsp:txBody>
      <dsp:txXfrm>
        <a:off x="3687960" y="1595549"/>
        <a:ext cx="1615678" cy="432000"/>
      </dsp:txXfrm>
    </dsp:sp>
    <dsp:sp modelId="{826828FC-45A7-4748-9D5A-CC7B8528CA14}">
      <dsp:nvSpPr>
        <dsp:cNvPr id="0" name=""/>
        <dsp:cNvSpPr/>
      </dsp:nvSpPr>
      <dsp:spPr>
        <a:xfrm>
          <a:off x="3687960" y="2027549"/>
          <a:ext cx="1615678" cy="1482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Secure Build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Secure Deployment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Defect Management</a:t>
          </a:r>
          <a:endParaRPr lang="en-US" sz="1500" kern="1200" dirty="0"/>
        </a:p>
      </dsp:txBody>
      <dsp:txXfrm>
        <a:off x="3687960" y="2027549"/>
        <a:ext cx="1615678" cy="1482300"/>
      </dsp:txXfrm>
    </dsp:sp>
    <dsp:sp modelId="{F5A8265A-F2C9-446C-AE34-F79C2246AB48}">
      <dsp:nvSpPr>
        <dsp:cNvPr id="0" name=""/>
        <dsp:cNvSpPr/>
      </dsp:nvSpPr>
      <dsp:spPr>
        <a:xfrm>
          <a:off x="5529833" y="1595549"/>
          <a:ext cx="1615678" cy="432000"/>
        </a:xfrm>
        <a:prstGeom prst="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Verification</a:t>
          </a:r>
          <a:endParaRPr lang="en-US" sz="1500" kern="1200" dirty="0"/>
        </a:p>
      </dsp:txBody>
      <dsp:txXfrm>
        <a:off x="5529833" y="1595549"/>
        <a:ext cx="1615678" cy="432000"/>
      </dsp:txXfrm>
    </dsp:sp>
    <dsp:sp modelId="{675AB4A1-62F0-40FD-A2BB-8A79C1831C31}">
      <dsp:nvSpPr>
        <dsp:cNvPr id="0" name=""/>
        <dsp:cNvSpPr/>
      </dsp:nvSpPr>
      <dsp:spPr>
        <a:xfrm>
          <a:off x="5529833" y="2027549"/>
          <a:ext cx="1615678" cy="1482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Architecture Assessment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Requirements Testing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Security Testing</a:t>
          </a:r>
          <a:endParaRPr lang="en-US" sz="1500" kern="1200" dirty="0"/>
        </a:p>
      </dsp:txBody>
      <dsp:txXfrm>
        <a:off x="5529833" y="2027549"/>
        <a:ext cx="1615678" cy="1482300"/>
      </dsp:txXfrm>
    </dsp:sp>
    <dsp:sp modelId="{E6687F24-49E2-4689-8C45-97ADCFE56224}">
      <dsp:nvSpPr>
        <dsp:cNvPr id="0" name=""/>
        <dsp:cNvSpPr/>
      </dsp:nvSpPr>
      <dsp:spPr>
        <a:xfrm>
          <a:off x="7371707" y="1595549"/>
          <a:ext cx="1615678" cy="432000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Operations</a:t>
          </a:r>
          <a:endParaRPr lang="en-US" sz="1500" kern="1200" dirty="0"/>
        </a:p>
      </dsp:txBody>
      <dsp:txXfrm>
        <a:off x="7371707" y="1595549"/>
        <a:ext cx="1615678" cy="432000"/>
      </dsp:txXfrm>
    </dsp:sp>
    <dsp:sp modelId="{94BCD809-7F43-46C2-8D5F-824CA7C42FD7}">
      <dsp:nvSpPr>
        <dsp:cNvPr id="0" name=""/>
        <dsp:cNvSpPr/>
      </dsp:nvSpPr>
      <dsp:spPr>
        <a:xfrm>
          <a:off x="7371707" y="2027549"/>
          <a:ext cx="1615678" cy="1482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Incident Management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Environment Management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Operational Management</a:t>
          </a:r>
          <a:endParaRPr lang="en-US" sz="1500" kern="1200" dirty="0"/>
        </a:p>
      </dsp:txBody>
      <dsp:txXfrm>
        <a:off x="7371707" y="2027549"/>
        <a:ext cx="1615678" cy="14823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45EABA-EF91-4529-9596-BAF533330D26}">
      <dsp:nvSpPr>
        <dsp:cNvPr id="0" name=""/>
        <dsp:cNvSpPr/>
      </dsp:nvSpPr>
      <dsp:spPr>
        <a:xfrm>
          <a:off x="0" y="153847"/>
          <a:ext cx="7358063" cy="494325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smtClean="0"/>
            <a:t>PROTECT</a:t>
          </a:r>
          <a:endParaRPr lang="nl-BE" sz="1300" b="1" kern="1200"/>
        </a:p>
      </dsp:txBody>
      <dsp:txXfrm>
        <a:off x="24131" y="177978"/>
        <a:ext cx="7309801" cy="446063"/>
      </dsp:txXfrm>
    </dsp:sp>
    <dsp:sp modelId="{6006F692-05D0-4CE9-AB0E-39F6964D7792}">
      <dsp:nvSpPr>
        <dsp:cNvPr id="0" name=""/>
        <dsp:cNvSpPr/>
      </dsp:nvSpPr>
      <dsp:spPr>
        <a:xfrm>
          <a:off x="731796" y="685612"/>
          <a:ext cx="5894470" cy="4943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u="sng" kern="1200" dirty="0" smtClean="0"/>
            <a:t>Tools</a:t>
          </a:r>
          <a:r>
            <a:rPr lang="en-US" sz="1300" kern="1200" dirty="0" smtClean="0"/>
            <a:t>: </a:t>
          </a:r>
          <a:r>
            <a:rPr lang="en-US" sz="1300" kern="1200" dirty="0" err="1" smtClean="0"/>
            <a:t>AntiSamy</a:t>
          </a:r>
          <a:r>
            <a:rPr lang="en-US" sz="1300" kern="1200" dirty="0" smtClean="0"/>
            <a:t> Java/:NET, Enterprise Security API (ESAPI), </a:t>
          </a:r>
          <a:r>
            <a:rPr lang="en-US" sz="1300" kern="1200" dirty="0" err="1" smtClean="0"/>
            <a:t>ModSecurity</a:t>
          </a:r>
          <a:r>
            <a:rPr lang="en-US" sz="1300" kern="1200" dirty="0" smtClean="0"/>
            <a:t> Core Rule Set Project</a:t>
          </a:r>
          <a:endParaRPr lang="nl-BE" sz="1300" kern="1200" dirty="0"/>
        </a:p>
      </dsp:txBody>
      <dsp:txXfrm>
        <a:off x="755927" y="709743"/>
        <a:ext cx="5846208" cy="446063"/>
      </dsp:txXfrm>
    </dsp:sp>
    <dsp:sp modelId="{C1D3CA14-3697-4E7D-81DE-0209A88A9BFB}">
      <dsp:nvSpPr>
        <dsp:cNvPr id="0" name=""/>
        <dsp:cNvSpPr/>
      </dsp:nvSpPr>
      <dsp:spPr>
        <a:xfrm>
          <a:off x="731796" y="1217377"/>
          <a:ext cx="5894470" cy="4943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u="sng" kern="1200" dirty="0" smtClean="0"/>
            <a:t>Docs</a:t>
          </a:r>
          <a:r>
            <a:rPr lang="en-US" sz="1300" kern="1200" dirty="0" smtClean="0"/>
            <a:t>: Development Guide, .NET, Ruby on Rails Security Guide, Secure Coding Practices - Quick Reference Guide</a:t>
          </a:r>
          <a:endParaRPr lang="nl-BE" sz="1300" kern="1200" dirty="0"/>
        </a:p>
      </dsp:txBody>
      <dsp:txXfrm>
        <a:off x="755927" y="1241508"/>
        <a:ext cx="5846208" cy="446063"/>
      </dsp:txXfrm>
    </dsp:sp>
    <dsp:sp modelId="{CA54890E-B3AA-47A0-A831-263F22F5FB9D}">
      <dsp:nvSpPr>
        <dsp:cNvPr id="0" name=""/>
        <dsp:cNvSpPr/>
      </dsp:nvSpPr>
      <dsp:spPr>
        <a:xfrm>
          <a:off x="0" y="1749142"/>
          <a:ext cx="7358063" cy="494325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smtClean="0"/>
            <a:t>DETECT</a:t>
          </a:r>
          <a:endParaRPr lang="nl-BE" sz="1300" b="1" kern="1200"/>
        </a:p>
      </dsp:txBody>
      <dsp:txXfrm>
        <a:off x="24131" y="1773273"/>
        <a:ext cx="7309801" cy="446063"/>
      </dsp:txXfrm>
    </dsp:sp>
    <dsp:sp modelId="{ED378BD4-FC9E-48E8-AA7F-8AE9A7A77B63}">
      <dsp:nvSpPr>
        <dsp:cNvPr id="0" name=""/>
        <dsp:cNvSpPr/>
      </dsp:nvSpPr>
      <dsp:spPr>
        <a:xfrm>
          <a:off x="785362" y="2280907"/>
          <a:ext cx="5787337" cy="4943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u="sng" kern="1200" dirty="0" smtClean="0"/>
            <a:t>Tools</a:t>
          </a:r>
          <a:r>
            <a:rPr lang="en-US" sz="1300" kern="1200" dirty="0" smtClean="0"/>
            <a:t>: </a:t>
          </a:r>
          <a:r>
            <a:rPr lang="en-US" sz="1300" kern="1200" dirty="0" err="1" smtClean="0"/>
            <a:t>JBroFuzz</a:t>
          </a:r>
          <a:r>
            <a:rPr lang="en-US" sz="1300" kern="1200" dirty="0" smtClean="0"/>
            <a:t>, Lice CD, </a:t>
          </a:r>
          <a:r>
            <a:rPr lang="en-US" sz="1300" kern="1200" dirty="0" err="1" smtClean="0"/>
            <a:t>WebScarab</a:t>
          </a:r>
          <a:r>
            <a:rPr lang="en-US" sz="1300" kern="1200" dirty="0" smtClean="0"/>
            <a:t>, Zed Attack Proxy</a:t>
          </a:r>
          <a:endParaRPr lang="nl-BE" sz="1300" kern="1200" dirty="0"/>
        </a:p>
      </dsp:txBody>
      <dsp:txXfrm>
        <a:off x="809493" y="2305038"/>
        <a:ext cx="5739075" cy="446063"/>
      </dsp:txXfrm>
    </dsp:sp>
    <dsp:sp modelId="{2886FEA1-64ED-44A8-A1E5-0E703A7BCC68}">
      <dsp:nvSpPr>
        <dsp:cNvPr id="0" name=""/>
        <dsp:cNvSpPr/>
      </dsp:nvSpPr>
      <dsp:spPr>
        <a:xfrm>
          <a:off x="838966" y="2812672"/>
          <a:ext cx="5680130" cy="4943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u="sng" kern="1200" dirty="0" smtClean="0"/>
            <a:t>Docs</a:t>
          </a:r>
          <a:r>
            <a:rPr lang="en-US" sz="1300" kern="1200" dirty="0" smtClean="0"/>
            <a:t>: Application Security Verification Standard, Code Review Guide, Testing Guide, Top Ten Project</a:t>
          </a:r>
          <a:endParaRPr lang="nl-BE" sz="1300" kern="1200" dirty="0"/>
        </a:p>
      </dsp:txBody>
      <dsp:txXfrm>
        <a:off x="863097" y="2836803"/>
        <a:ext cx="5631868" cy="446063"/>
      </dsp:txXfrm>
    </dsp:sp>
    <dsp:sp modelId="{01D3F6F6-ECB2-435A-BB7F-D0426C60566B}">
      <dsp:nvSpPr>
        <dsp:cNvPr id="0" name=""/>
        <dsp:cNvSpPr/>
      </dsp:nvSpPr>
      <dsp:spPr>
        <a:xfrm>
          <a:off x="0" y="3344437"/>
          <a:ext cx="7358063" cy="494325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LIFE CYCLE</a:t>
          </a:r>
        </a:p>
      </dsp:txBody>
      <dsp:txXfrm>
        <a:off x="24131" y="3368568"/>
        <a:ext cx="7309801" cy="446063"/>
      </dsp:txXfrm>
    </dsp:sp>
    <dsp:sp modelId="{EB078AD3-C21D-4BC0-A9DD-7F0A6A9FC093}">
      <dsp:nvSpPr>
        <dsp:cNvPr id="0" name=""/>
        <dsp:cNvSpPr/>
      </dsp:nvSpPr>
      <dsp:spPr>
        <a:xfrm>
          <a:off x="803794" y="3876202"/>
          <a:ext cx="5750473" cy="4943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SAMM, </a:t>
          </a:r>
          <a:r>
            <a:rPr lang="en-US" sz="1300" kern="1200" dirty="0" err="1" smtClean="0"/>
            <a:t>WebGoat</a:t>
          </a:r>
          <a:r>
            <a:rPr lang="en-US" sz="1300" kern="1200" dirty="0" smtClean="0"/>
            <a:t>, Legal Project</a:t>
          </a:r>
        </a:p>
      </dsp:txBody>
      <dsp:txXfrm>
        <a:off x="827925" y="3900333"/>
        <a:ext cx="5702211" cy="44606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492840-6957-40BA-9DDC-450CF8D316FA}">
      <dsp:nvSpPr>
        <dsp:cNvPr id="0" name=""/>
        <dsp:cNvSpPr/>
      </dsp:nvSpPr>
      <dsp:spPr>
        <a:xfrm rot="5400000">
          <a:off x="4040700" y="-1498934"/>
          <a:ext cx="1026170" cy="4285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Roles &amp; Responsibilities</a:t>
          </a:r>
          <a:endParaRPr lang="en-GB" sz="1900" kern="1200" dirty="0"/>
        </a:p>
      </dsp:txBody>
      <dsp:txXfrm rot="-5400000">
        <a:off x="2410828" y="181031"/>
        <a:ext cx="4235823" cy="925984"/>
      </dsp:txXfrm>
    </dsp:sp>
    <dsp:sp modelId="{3AF9B6A3-4535-4AA4-81F0-ED28F75E05D5}">
      <dsp:nvSpPr>
        <dsp:cNvPr id="0" name=""/>
        <dsp:cNvSpPr/>
      </dsp:nvSpPr>
      <dsp:spPr>
        <a:xfrm>
          <a:off x="0" y="2666"/>
          <a:ext cx="2410827" cy="12827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 smtClean="0"/>
            <a:t>People</a:t>
          </a:r>
          <a:endParaRPr lang="en-GB" sz="2700" kern="1200" dirty="0"/>
        </a:p>
      </dsp:txBody>
      <dsp:txXfrm>
        <a:off x="62617" y="65283"/>
        <a:ext cx="2285593" cy="1157478"/>
      </dsp:txXfrm>
    </dsp:sp>
    <dsp:sp modelId="{D97ACF03-6CA7-4BB8-8ED8-DF1C8024E7A0}">
      <dsp:nvSpPr>
        <dsp:cNvPr id="0" name=""/>
        <dsp:cNvSpPr/>
      </dsp:nvSpPr>
      <dsp:spPr>
        <a:xfrm rot="5400000">
          <a:off x="4040700" y="-152086"/>
          <a:ext cx="1026170" cy="4285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Activities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Deliverables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Control Gates</a:t>
          </a:r>
          <a:endParaRPr lang="en-GB" sz="1900" kern="1200" dirty="0"/>
        </a:p>
      </dsp:txBody>
      <dsp:txXfrm rot="-5400000">
        <a:off x="2410828" y="1527879"/>
        <a:ext cx="4235823" cy="925984"/>
      </dsp:txXfrm>
    </dsp:sp>
    <dsp:sp modelId="{0E36E2C9-FC73-47AB-8C77-6ED2827FAA8E}">
      <dsp:nvSpPr>
        <dsp:cNvPr id="0" name=""/>
        <dsp:cNvSpPr/>
      </dsp:nvSpPr>
      <dsp:spPr>
        <a:xfrm>
          <a:off x="0" y="1349515"/>
          <a:ext cx="2410827" cy="12827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 smtClean="0"/>
            <a:t>Process</a:t>
          </a:r>
          <a:endParaRPr lang="en-GB" sz="2700" kern="1200" dirty="0"/>
        </a:p>
      </dsp:txBody>
      <dsp:txXfrm>
        <a:off x="62617" y="1412132"/>
        <a:ext cx="2285593" cy="1157478"/>
      </dsp:txXfrm>
    </dsp:sp>
    <dsp:sp modelId="{8721FD20-FB19-4F7E-9693-96D34AA2732F}">
      <dsp:nvSpPr>
        <dsp:cNvPr id="0" name=""/>
        <dsp:cNvSpPr/>
      </dsp:nvSpPr>
      <dsp:spPr>
        <a:xfrm rot="5400000">
          <a:off x="4040700" y="1194762"/>
          <a:ext cx="1026170" cy="4285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Standards &amp; Guidelines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Compliance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Transfer methods</a:t>
          </a:r>
          <a:endParaRPr lang="en-GB" sz="1900" kern="1200" dirty="0"/>
        </a:p>
      </dsp:txBody>
      <dsp:txXfrm rot="-5400000">
        <a:off x="2410828" y="2874728"/>
        <a:ext cx="4235823" cy="925984"/>
      </dsp:txXfrm>
    </dsp:sp>
    <dsp:sp modelId="{4576D9E9-4816-43D1-A637-EB251FECFA9C}">
      <dsp:nvSpPr>
        <dsp:cNvPr id="0" name=""/>
        <dsp:cNvSpPr/>
      </dsp:nvSpPr>
      <dsp:spPr>
        <a:xfrm>
          <a:off x="0" y="2696363"/>
          <a:ext cx="2410827" cy="12827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kern="1200" dirty="0" smtClean="0"/>
            <a:t>Knowledge</a:t>
          </a:r>
        </a:p>
      </dsp:txBody>
      <dsp:txXfrm>
        <a:off x="62617" y="2758980"/>
        <a:ext cx="2285593" cy="1157478"/>
      </dsp:txXfrm>
    </dsp:sp>
    <dsp:sp modelId="{BD40A71F-EB74-4A6B-8D23-71DF1F712FD0}">
      <dsp:nvSpPr>
        <dsp:cNvPr id="0" name=""/>
        <dsp:cNvSpPr/>
      </dsp:nvSpPr>
      <dsp:spPr>
        <a:xfrm rot="5400000">
          <a:off x="4040700" y="2541610"/>
          <a:ext cx="1026170" cy="4285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900" kern="1200" dirty="0" err="1" smtClean="0"/>
            <a:t>Development</a:t>
          </a:r>
          <a:r>
            <a:rPr lang="nl-BE" sz="1900" kern="1200" dirty="0" smtClean="0"/>
            <a:t> support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900" kern="1200" dirty="0" err="1" smtClean="0"/>
            <a:t>Assessment</a:t>
          </a:r>
          <a:r>
            <a:rPr lang="nl-BE" sz="1900" kern="1200" dirty="0" smtClean="0"/>
            <a:t> tools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nl-BE" sz="1900" kern="1200" dirty="0" smtClean="0"/>
            <a:t>Management tools</a:t>
          </a:r>
          <a:endParaRPr lang="en-GB" sz="1900" kern="1200" dirty="0"/>
        </a:p>
      </dsp:txBody>
      <dsp:txXfrm rot="-5400000">
        <a:off x="2410828" y="4221576"/>
        <a:ext cx="4235823" cy="925984"/>
      </dsp:txXfrm>
    </dsp:sp>
    <dsp:sp modelId="{9102E28D-841B-4396-AC8A-CCA77C04DC50}">
      <dsp:nvSpPr>
        <dsp:cNvPr id="0" name=""/>
        <dsp:cNvSpPr/>
      </dsp:nvSpPr>
      <dsp:spPr>
        <a:xfrm>
          <a:off x="0" y="4043212"/>
          <a:ext cx="2410827" cy="12827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2700" kern="1200" dirty="0" smtClean="0"/>
            <a:t>Tools &amp; </a:t>
          </a:r>
          <a:r>
            <a:rPr lang="nl-BE" sz="2700" kern="1200" dirty="0" err="1" smtClean="0"/>
            <a:t>Components</a:t>
          </a:r>
          <a:endParaRPr lang="en-GB" sz="2700" kern="1200" dirty="0"/>
        </a:p>
      </dsp:txBody>
      <dsp:txXfrm>
        <a:off x="62617" y="4105829"/>
        <a:ext cx="2285593" cy="11574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947846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6FFBB84-5C27-354B-B0E5-913AB19A94D3}" type="slidenum">
              <a:rPr lang="en-US"/>
              <a:pPr/>
              <a:t>1</a:t>
            </a:fld>
            <a:endParaRPr lang="en-US"/>
          </a:p>
        </p:txBody>
      </p:sp>
      <p:sp>
        <p:nvSpPr>
          <p:cNvPr id="6348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6349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2084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296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67F45-9B4C-4056-8AF1-1384E0A25A08}" type="slidenum">
              <a:rPr lang="nl-BE" smtClean="0"/>
              <a:pPr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89178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xfrm>
            <a:off x="686281" y="4343436"/>
            <a:ext cx="5485439" cy="4114143"/>
          </a:xfrm>
          <a:noFill/>
          <a:ln/>
        </p:spPr>
        <p:txBody>
          <a:bodyPr lIns="91056" tIns="45528" rIns="91056" bIns="45528"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78852" name="Slide Number Placeholder 3"/>
          <p:cNvSpPr txBox="1">
            <a:spLocks noGrp="1"/>
          </p:cNvSpPr>
          <p:nvPr/>
        </p:nvSpPr>
        <p:spPr bwMode="auto">
          <a:xfrm>
            <a:off x="3884121" y="8685413"/>
            <a:ext cx="2972279" cy="45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56" tIns="45528" rIns="91056" bIns="45528" anchor="b"/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fld id="{64804A75-FAAA-491A-8130-317BB5E77B37}" type="slidenum">
              <a:rPr lang="en-GB" sz="1200">
                <a:latin typeface="Calibri" pitchFamily="34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GB" sz="1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0356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67F45-9B4C-4056-8AF1-1384E0A25A08}" type="slidenum">
              <a:rPr lang="nl-BE" smtClean="0"/>
              <a:pPr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45408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477c14b7b8_3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477c14b7b8_3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487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666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4776058bdd_6_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9" name="Google Shape;329;g4776058bdd_6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80832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0171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4776058bdd_6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5" name="Google Shape;335;g4776058bdd_6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5401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97816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85107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9396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1D8B95-DF84-4F81-8F45-CC9B70212A4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32</a:t>
            </a:fld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0558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1D8B95-DF84-4F81-8F45-CC9B70212A4D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33</a:t>
            </a:fld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688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0979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9402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6609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4901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5738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0326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6837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479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230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17026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99720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24467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0335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595330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73635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xfrm>
            <a:off x="686281" y="4343436"/>
            <a:ext cx="5485439" cy="4114143"/>
          </a:xfrm>
          <a:noFill/>
          <a:ln/>
        </p:spPr>
        <p:txBody>
          <a:bodyPr lIns="91056" tIns="45528" rIns="91056" bIns="45528"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87044" name="Slide Number Placeholder 3"/>
          <p:cNvSpPr txBox="1">
            <a:spLocks noGrp="1"/>
          </p:cNvSpPr>
          <p:nvPr/>
        </p:nvSpPr>
        <p:spPr bwMode="auto">
          <a:xfrm>
            <a:off x="3884121" y="8685413"/>
            <a:ext cx="2972279" cy="45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56" tIns="45528" rIns="91056" bIns="45528" anchor="b"/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fld id="{1E953655-A929-47A4-BDDA-C575137D6A6A}" type="slidenum">
              <a:rPr lang="en-GB" sz="1200">
                <a:latin typeface="Calibri" pitchFamily="34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t>88</a:t>
            </a:fld>
            <a:endParaRPr lang="en-GB" sz="1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9109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359A295-449D-AB42-81F3-A0A0C73C14CD}" type="slidenum">
              <a:rPr lang="en-US" smtClean="0"/>
              <a:pPr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2514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0586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xfrm>
            <a:off x="686281" y="4343436"/>
            <a:ext cx="5485439" cy="4114143"/>
          </a:xfrm>
          <a:noFill/>
          <a:ln/>
        </p:spPr>
        <p:txBody>
          <a:bodyPr lIns="91056" tIns="45528" rIns="91056" bIns="45528"/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78852" name="Slide Number Placeholder 3"/>
          <p:cNvSpPr txBox="1">
            <a:spLocks noGrp="1"/>
          </p:cNvSpPr>
          <p:nvPr/>
        </p:nvSpPr>
        <p:spPr bwMode="auto">
          <a:xfrm>
            <a:off x="3884121" y="8685413"/>
            <a:ext cx="2972279" cy="45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56" tIns="45528" rIns="91056" bIns="45528" anchor="b"/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fld id="{64804A75-FAAA-491A-8130-317BB5E77B37}" type="slidenum">
              <a:rPr lang="en-GB" sz="1200">
                <a:latin typeface="Calibri" pitchFamily="34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t>107</a:t>
            </a:fld>
            <a:endParaRPr lang="en-GB" sz="1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169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4845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 smtClean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1pPr>
            <a:lvl2pPr marL="742950" indent="-285750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2pPr>
            <a:lvl3pPr marL="1143000" indent="-228600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3pPr>
            <a:lvl4pPr marL="1600200" indent="-228600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4pPr>
            <a:lvl5pPr marL="2057400" indent="-228600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9pPr>
          </a:lstStyle>
          <a:p>
            <a:pPr algn="r" eaLnBrk="1" hangingPunct="1"/>
            <a:fld id="{0D16940F-C8FC-4F80-8515-CA67A7149747}" type="slidenum">
              <a:rPr lang="en-US" sz="1200">
                <a:solidFill>
                  <a:schemeClr val="tx1"/>
                </a:solidFill>
                <a:latin typeface="Arial" pitchFamily="34" charset="0"/>
              </a:rPr>
              <a:pPr algn="r" eaLnBrk="1" hangingPunct="1"/>
              <a:t>108</a:t>
            </a:fld>
            <a:endParaRPr lang="en-US" sz="12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630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52423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Ascure Academy 2006 - Confidential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ECE02AF-69DB-4023-95AE-8A3B373C1D57}" type="datetime1">
              <a:rPr lang="en-US"/>
              <a:pPr/>
              <a:t>10/15/2019</a:t>
            </a:fld>
            <a:endParaRPr lang="en-US"/>
          </a:p>
        </p:txBody>
      </p:sp>
      <p:sp>
        <p:nvSpPr>
          <p:cNvPr id="6758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www.ascureacademy.eu</a:t>
            </a:r>
          </a:p>
        </p:txBody>
      </p:sp>
      <p:sp>
        <p:nvSpPr>
          <p:cNvPr id="675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C4331C-3DD3-42DA-9D40-53B73EE9EDA0}" type="slidenum">
              <a:rPr lang="en-US"/>
              <a:pPr/>
              <a:t>9</a:t>
            </a:fld>
            <a:endParaRPr lang="en-US"/>
          </a:p>
        </p:txBody>
      </p:sp>
      <p:sp>
        <p:nvSpPr>
          <p:cNvPr id="675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3738"/>
            <a:ext cx="4551362" cy="3413125"/>
          </a:xfrm>
          <a:ln/>
        </p:spPr>
      </p:sp>
      <p:sp>
        <p:nvSpPr>
          <p:cNvPr id="675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027613" cy="4113212"/>
          </a:xfrm>
          <a:noFill/>
          <a:ln/>
        </p:spPr>
        <p:txBody>
          <a:bodyPr/>
          <a:lstStyle/>
          <a:p>
            <a:pPr eaLnBrk="1" hangingPunct="1"/>
            <a:endParaRPr lang="nl-BE" dirty="0" smtClean="0"/>
          </a:p>
        </p:txBody>
      </p:sp>
    </p:spTree>
    <p:extLst>
      <p:ext uri="{BB962C8B-B14F-4D97-AF65-F5344CB8AC3E}">
        <p14:creationId xmlns:p14="http://schemas.microsoft.com/office/powerpoint/2010/main" val="2358911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1D8B95-DF84-4F81-8F45-CC9B70212A4D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41848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67F45-9B4C-4056-8AF1-1384E0A25A08}" type="slidenum">
              <a:rPr lang="nl-BE" smtClean="0"/>
              <a:pPr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48321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67F45-9B4C-4056-8AF1-1384E0A25A08}" type="slidenum">
              <a:rPr lang="nl-BE" smtClean="0"/>
              <a:pPr/>
              <a:t>12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06795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4467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defRPr sz="3600" baseline="0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457200" y="833120"/>
            <a:ext cx="8229600" cy="543179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57200" indent="-330200" rtl="0">
              <a:buFont typeface="Calibri"/>
              <a:buAutoNum type="arabicPeriod"/>
              <a:defRPr sz="2000" b="0" baseline="0"/>
            </a:lvl1pPr>
            <a:lvl2pPr marL="457200" indent="0" rtl="0">
              <a:buFont typeface="Calibri"/>
              <a:buNone/>
              <a:defRPr baseline="0"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1574800" y="6356350"/>
            <a:ext cx="538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smtClean="0"/>
              <a:t>SAMM Training, OWASP Global AppSec, Amsterdam 2019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9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14"/>
          <p:cNvCxnSpPr/>
          <p:nvPr userDrawn="1"/>
        </p:nvCxnSpPr>
        <p:spPr>
          <a:xfrm rot="5400000" flipH="1" flipV="1">
            <a:off x="4419600" y="-3429000"/>
            <a:ext cx="152400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GB" noProof="0" smtClean="0"/>
              <a:t>Click to edit Master title style</a:t>
            </a:r>
            <a:endParaRPr lang="en-GB" noProof="0" dirty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1752600"/>
            <a:ext cx="8077200" cy="44196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80312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38906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oogle Shape;69;p16"/>
          <p:cNvGrpSpPr/>
          <p:nvPr/>
        </p:nvGrpSpPr>
        <p:grpSpPr>
          <a:xfrm>
            <a:off x="0" y="6152752"/>
            <a:ext cx="9144000" cy="705249"/>
            <a:chOff x="0" y="6152750"/>
            <a:chExt cx="12192000" cy="705250"/>
          </a:xfrm>
        </p:grpSpPr>
        <p:sp>
          <p:nvSpPr>
            <p:cNvPr id="70" name="Google Shape;70;p16"/>
            <p:cNvSpPr/>
            <p:nvPr/>
          </p:nvSpPr>
          <p:spPr>
            <a:xfrm>
              <a:off x="0" y="6152750"/>
              <a:ext cx="12192000" cy="705250"/>
            </a:xfrm>
            <a:prstGeom prst="rect">
              <a:avLst/>
            </a:prstGeom>
            <a:solidFill>
              <a:srgbClr val="1D7B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16"/>
            <p:cNvSpPr txBox="1"/>
            <p:nvPr/>
          </p:nvSpPr>
          <p:spPr>
            <a:xfrm>
              <a:off x="838200" y="6311900"/>
              <a:ext cx="359981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OWASP GLOBAL APPSEC - DC</a:t>
              </a:r>
              <a:endParaRPr sz="1100"/>
            </a:p>
          </p:txBody>
        </p:sp>
      </p:grpSp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1D7BD7"/>
              </a:buClr>
              <a:buSzPts val="1800"/>
              <a:buNone/>
              <a:defRPr sz="1800" b="1">
                <a:solidFill>
                  <a:srgbClr val="1D7BD7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2"/>
          </p:nvPr>
        </p:nvSpPr>
        <p:spPr>
          <a:xfrm>
            <a:off x="629841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body" idx="3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1D7BD7"/>
              </a:buClr>
              <a:buSzPts val="1800"/>
              <a:buNone/>
              <a:defRPr sz="1800" b="1">
                <a:solidFill>
                  <a:srgbClr val="1D7BD7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4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282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79;p17"/>
          <p:cNvGrpSpPr/>
          <p:nvPr/>
        </p:nvGrpSpPr>
        <p:grpSpPr>
          <a:xfrm>
            <a:off x="0" y="6152752"/>
            <a:ext cx="9144000" cy="705249"/>
            <a:chOff x="0" y="6152750"/>
            <a:chExt cx="12192000" cy="705250"/>
          </a:xfrm>
        </p:grpSpPr>
        <p:sp>
          <p:nvSpPr>
            <p:cNvPr id="80" name="Google Shape;80;p17"/>
            <p:cNvSpPr/>
            <p:nvPr/>
          </p:nvSpPr>
          <p:spPr>
            <a:xfrm>
              <a:off x="0" y="6152750"/>
              <a:ext cx="12192000" cy="705250"/>
            </a:xfrm>
            <a:prstGeom prst="rect">
              <a:avLst/>
            </a:prstGeom>
            <a:solidFill>
              <a:srgbClr val="1D7B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17"/>
            <p:cNvSpPr txBox="1"/>
            <p:nvPr/>
          </p:nvSpPr>
          <p:spPr>
            <a:xfrm>
              <a:off x="838200" y="6311900"/>
              <a:ext cx="359981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OWASP GLOBAL APPSEC - DC</a:t>
              </a:r>
              <a:endParaRPr sz="1100"/>
            </a:p>
          </p:txBody>
        </p:sp>
      </p:grpSp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628650" y="216037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828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buClr>
                <a:srgbClr val="004685"/>
              </a:buClr>
              <a:buFont typeface="Calibri"/>
              <a:buNone/>
              <a:defRPr sz="4400" b="1" i="0" u="none" strike="noStrike" cap="none" baseline="0">
                <a:solidFill>
                  <a:srgbClr val="00468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1618508"/>
            <a:ext cx="8229600" cy="41280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spcBef>
                <a:spcPts val="480"/>
              </a:spcBef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ftr" idx="11"/>
          </p:nvPr>
        </p:nvSpPr>
        <p:spPr>
          <a:xfrm>
            <a:off x="1574800" y="6356350"/>
            <a:ext cx="538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defRPr sz="1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smtClean="0"/>
              <a:t>SAMM Training, OWASP Global AppSec, Amsterdam 2019</a:t>
            </a:r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5" r:id="rId2"/>
    <p:sldLayoutId id="2147483667" r:id="rId3"/>
    <p:sldLayoutId id="2147483668" r:id="rId4"/>
    <p:sldLayoutId id="2147483669" r:id="rId5"/>
    <p:sldLayoutId id="2147483670" r:id="rId6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Bart.DeWin@owas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1.gif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artner.com/silentlocalechooser.jsp?locale=wcw" TargetMode="External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9.jpeg"/><Relationship Id="rId9" Type="http://schemas.openxmlformats.org/officeDocument/2006/relationships/image" Target="../media/image13.png"/><Relationship Id="rId1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OWASP/samm/tree/master/Supporting%20Resources/v2.0/toolbox" TargetMode="Externa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gi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928243" y="1464097"/>
            <a:ext cx="7358961" cy="2084220"/>
          </a:xfrm>
          <a:ln/>
        </p:spPr>
        <p:txBody>
          <a:bodyPr/>
          <a:lstStyle/>
          <a:p>
            <a:pPr>
              <a:tabLst>
                <a:tab pos="0" algn="l"/>
                <a:tab pos="643006" algn="l"/>
                <a:tab pos="1286012" algn="l"/>
                <a:tab pos="1929018" algn="l"/>
                <a:tab pos="2572024" algn="l"/>
                <a:tab pos="3215030" algn="l"/>
                <a:tab pos="3858036" algn="l"/>
                <a:tab pos="4501043" algn="l"/>
                <a:tab pos="5144049" algn="l"/>
                <a:tab pos="5787055" algn="l"/>
                <a:tab pos="6430061" algn="l"/>
                <a:tab pos="7073067" algn="l"/>
                <a:tab pos="7126651" algn="l"/>
              </a:tabLst>
            </a:pPr>
            <a:r>
              <a:rPr lang="en-GB" dirty="0"/>
              <a:t>Your Dynamic Software Security Journey with OWASP SAMM2</a:t>
            </a:r>
            <a:endParaRPr lang="en-US" sz="3375" dirty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47013" y="3667439"/>
            <a:ext cx="7859362" cy="1902814"/>
          </a:xfrm>
          <a:ln/>
        </p:spPr>
        <p:txBody>
          <a:bodyPr/>
          <a:lstStyle/>
          <a:p>
            <a:pPr marL="0" indent="0">
              <a:buNone/>
              <a:tabLst>
                <a:tab pos="0" algn="l"/>
                <a:tab pos="643006" algn="l"/>
                <a:tab pos="1286012" algn="l"/>
                <a:tab pos="1929018" algn="l"/>
                <a:tab pos="2572024" algn="l"/>
                <a:tab pos="3215030" algn="l"/>
                <a:tab pos="3858036" algn="l"/>
                <a:tab pos="4501043" algn="l"/>
                <a:tab pos="5144049" algn="l"/>
                <a:tab pos="5787055" algn="l"/>
                <a:tab pos="6430061" algn="l"/>
                <a:tab pos="7073067" algn="l"/>
                <a:tab pos="7126651" algn="l"/>
                <a:tab pos="7635697" algn="l"/>
                <a:tab pos="8144744" algn="l"/>
              </a:tabLst>
            </a:pPr>
            <a:r>
              <a:rPr lang="en-US" sz="2000" dirty="0" smtClean="0">
                <a:solidFill>
                  <a:schemeClr val="tx1"/>
                </a:solidFill>
              </a:rPr>
              <a:t>Bart De Win					</a:t>
            </a:r>
          </a:p>
          <a:p>
            <a:pPr marL="0" indent="0">
              <a:buNone/>
              <a:tabLst>
                <a:tab pos="0" algn="l"/>
                <a:tab pos="643006" algn="l"/>
                <a:tab pos="1286012" algn="l"/>
                <a:tab pos="1929018" algn="l"/>
                <a:tab pos="2572024" algn="l"/>
                <a:tab pos="3215030" algn="l"/>
                <a:tab pos="3858036" algn="l"/>
                <a:tab pos="4501043" algn="l"/>
                <a:tab pos="5144049" algn="l"/>
                <a:tab pos="5787055" algn="l"/>
                <a:tab pos="6430061" algn="l"/>
                <a:tab pos="7073067" algn="l"/>
                <a:tab pos="7126651" algn="l"/>
                <a:tab pos="7635697" algn="l"/>
                <a:tab pos="8144744" algn="l"/>
              </a:tabLst>
            </a:pPr>
            <a:r>
              <a:rPr lang="en-US" sz="2000" dirty="0" smtClean="0">
                <a:solidFill>
                  <a:schemeClr val="tx1"/>
                </a:solidFill>
                <a:hlinkClick r:id="rId3"/>
              </a:rPr>
              <a:t>Bart.DeWin@owasp.org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21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 Security Symbiosis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http://www.greenmoneystream.com/wp-content/uploads/2014/01/yin-ya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4" y="1623446"/>
            <a:ext cx="4549775" cy="454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081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 categorization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127000" indent="0">
              <a:buNone/>
            </a:pPr>
            <a:r>
              <a:rPr lang="en-GB" dirty="0" smtClean="0"/>
              <a:t>Use this to rationalize security effort (according to the application risk)</a:t>
            </a:r>
          </a:p>
        </p:txBody>
      </p:sp>
      <p:pic>
        <p:nvPicPr>
          <p:cNvPr id="50178" name="Picture 2" descr="http://www.referenceforbusiness.com/photos/international-organization-for-standardization-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8280" y="1054594"/>
            <a:ext cx="4621739" cy="346630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086600" y="2133600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Granularity</a:t>
            </a:r>
            <a:r>
              <a:rPr lang="en-GB" dirty="0" smtClean="0">
                <a:solidFill>
                  <a:schemeClr val="tx1"/>
                </a:solidFill>
              </a:rPr>
              <a:t> !</a:t>
            </a:r>
            <a:endParaRPr lang="en-GB" sz="20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3048000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Inter-</a:t>
            </a:r>
            <a:r>
              <a:rPr lang="en-GB" dirty="0" smtClean="0">
                <a:solidFill>
                  <a:schemeClr val="tx1"/>
                </a:solidFill>
              </a:rPr>
              <a:t/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Connectivity</a:t>
            </a:r>
            <a:r>
              <a:rPr lang="en-GB" dirty="0" smtClean="0">
                <a:solidFill>
                  <a:schemeClr val="tx1"/>
                </a:solidFill>
              </a:rPr>
              <a:t> !</a:t>
            </a:r>
            <a:endParaRPr lang="en-GB" sz="20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645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Communication &amp; Support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lnSpc>
                <a:spcPct val="150000"/>
              </a:lnSpc>
              <a:buNone/>
            </a:pPr>
            <a:r>
              <a:rPr lang="en-GB" dirty="0" smtClean="0"/>
              <a:t>Critical success factor !</a:t>
            </a:r>
          </a:p>
          <a:p>
            <a:pPr lvl="1">
              <a:lnSpc>
                <a:spcPct val="150000"/>
              </a:lnSpc>
              <a:buNone/>
            </a:pPr>
            <a:endParaRPr lang="en-GB" sz="2000" dirty="0" smtClean="0"/>
          </a:p>
          <a:p>
            <a:pPr lvl="1">
              <a:lnSpc>
                <a:spcPct val="150000"/>
              </a:lnSpc>
              <a:buNone/>
            </a:pPr>
            <a:endParaRPr lang="en-GB" sz="2000" dirty="0" smtClean="0"/>
          </a:p>
          <a:p>
            <a:pPr lvl="1">
              <a:lnSpc>
                <a:spcPct val="150000"/>
              </a:lnSpc>
              <a:buNone/>
            </a:pPr>
            <a:endParaRPr lang="en-GB" sz="2000" dirty="0" smtClean="0"/>
          </a:p>
          <a:p>
            <a:pPr lvl="1">
              <a:lnSpc>
                <a:spcPct val="150000"/>
              </a:lnSpc>
              <a:buNone/>
            </a:pPr>
            <a:r>
              <a:rPr lang="en-GB" sz="2000" dirty="0" smtClean="0"/>
              <a:t>Spreading the message – broad audience</a:t>
            </a:r>
          </a:p>
          <a:p>
            <a:pPr lvl="1">
              <a:lnSpc>
                <a:spcPct val="150000"/>
              </a:lnSpc>
              <a:buNone/>
            </a:pPr>
            <a:r>
              <a:rPr lang="en-GB" sz="2000" dirty="0" smtClean="0"/>
              <a:t>Setup a secure applications portal !</a:t>
            </a:r>
          </a:p>
          <a:p>
            <a:pPr lvl="1">
              <a:lnSpc>
                <a:spcPct val="150000"/>
              </a:lnSpc>
              <a:buNone/>
            </a:pPr>
            <a:r>
              <a:rPr lang="en-GB" sz="2000" dirty="0" smtClean="0"/>
              <a:t>Regular status updates towards management</a:t>
            </a:r>
          </a:p>
          <a:p>
            <a:pPr>
              <a:buFont typeface="Arial" pitchFamily="34" charset="0"/>
              <a:buChar char="•"/>
            </a:pPr>
            <a:endParaRPr lang="en-GB" dirty="0" smtClean="0"/>
          </a:p>
          <a:p>
            <a:pPr>
              <a:buFont typeface="Arial" pitchFamily="34" charset="0"/>
              <a:buChar char="•"/>
            </a:pPr>
            <a:endParaRPr lang="en-GB" dirty="0"/>
          </a:p>
        </p:txBody>
      </p:sp>
      <p:pic>
        <p:nvPicPr>
          <p:cNvPr id="15362" name="Picture 2" descr="http://welcometosandyland.files.wordpress.com/2012/01/shout-ou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009" y="715108"/>
            <a:ext cx="3201300" cy="2262253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916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Monitoring &amp; Metrics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dirty="0" smtClean="0"/>
              <a:t>Project vs. Enterprise dashboard</a:t>
            </a:r>
          </a:p>
          <a:p>
            <a:endParaRPr lang="en-GB" dirty="0"/>
          </a:p>
          <a:p>
            <a:pPr marL="127000" indent="0">
              <a:buNone/>
            </a:pPr>
            <a:r>
              <a:rPr lang="en-GB" dirty="0" smtClean="0"/>
              <a:t>Manual vs. Automated</a:t>
            </a:r>
            <a:br>
              <a:rPr lang="en-GB" dirty="0" smtClean="0"/>
            </a:br>
            <a:r>
              <a:rPr lang="en-GB" dirty="0" smtClean="0"/>
              <a:t>data collection</a:t>
            </a:r>
            <a:endParaRPr lang="en-GB" dirty="0"/>
          </a:p>
        </p:txBody>
      </p:sp>
      <p:pic>
        <p:nvPicPr>
          <p:cNvPr id="51202" name="Picture 2" descr="http://codinghorror.typepad.com/.a/6a0120a85dcdae970b012877707a45970c-p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3958" y="1497724"/>
            <a:ext cx="4752842" cy="4306075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259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Responsibilities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dirty="0" smtClean="0"/>
              <a:t>Core Security team</a:t>
            </a:r>
          </a:p>
          <a:p>
            <a:pPr marL="127000" indent="0">
              <a:buNone/>
            </a:pPr>
            <a:r>
              <a:rPr lang="en-GB" dirty="0"/>
              <a:t>	</a:t>
            </a:r>
            <a:r>
              <a:rPr lang="en-GB" dirty="0" smtClean="0"/>
              <a:t>Support vs. Responsible role</a:t>
            </a:r>
          </a:p>
          <a:p>
            <a:endParaRPr lang="en-GB" dirty="0" smtClean="0"/>
          </a:p>
          <a:p>
            <a:pPr marL="127000" indent="0">
              <a:buNone/>
            </a:pPr>
            <a:r>
              <a:rPr lang="en-GB" dirty="0" smtClean="0"/>
              <a:t>Security Satellite</a:t>
            </a:r>
          </a:p>
          <a:p>
            <a:pPr lvl="1"/>
            <a:r>
              <a:rPr lang="en-GB" sz="2000" dirty="0" smtClean="0"/>
              <a:t>	</a:t>
            </a:r>
            <a:r>
              <a:rPr lang="en-GB" sz="2000" b="0" dirty="0" smtClean="0">
                <a:solidFill>
                  <a:schemeClr val="tx1"/>
                </a:solidFill>
              </a:rPr>
              <a:t>Analysts</a:t>
            </a:r>
          </a:p>
          <a:p>
            <a:pPr lvl="1"/>
            <a:r>
              <a:rPr lang="en-GB" sz="2000" dirty="0" smtClean="0"/>
              <a:t>	</a:t>
            </a:r>
            <a:r>
              <a:rPr lang="en-GB" sz="2000" dirty="0" smtClean="0">
                <a:solidFill>
                  <a:schemeClr val="tx1"/>
                </a:solidFill>
              </a:rPr>
              <a:t>Architects</a:t>
            </a:r>
          </a:p>
          <a:p>
            <a:pPr lvl="1"/>
            <a:r>
              <a:rPr lang="en-GB" sz="2000" dirty="0" smtClean="0">
                <a:solidFill>
                  <a:schemeClr val="tx1"/>
                </a:solidFill>
              </a:rPr>
              <a:t>	Developers</a:t>
            </a:r>
          </a:p>
          <a:p>
            <a:pPr lvl="1"/>
            <a:r>
              <a:rPr lang="en-GB" sz="2000" dirty="0" smtClean="0"/>
              <a:t>	</a:t>
            </a:r>
            <a:r>
              <a:rPr lang="en-GB" sz="2000" b="0" dirty="0" smtClean="0">
                <a:solidFill>
                  <a:schemeClr val="tx1"/>
                </a:solidFill>
              </a:rPr>
              <a:t>Operations</a:t>
            </a:r>
          </a:p>
          <a:p>
            <a:pPr lvl="1"/>
            <a:r>
              <a:rPr lang="en-GB" sz="2000" b="0" dirty="0" smtClean="0">
                <a:solidFill>
                  <a:schemeClr val="tx1"/>
                </a:solidFill>
              </a:rPr>
              <a:t>	Management</a:t>
            </a:r>
          </a:p>
          <a:p>
            <a:endParaRPr lang="en-GB" dirty="0" smtClean="0"/>
          </a:p>
          <a:p>
            <a:pPr marL="127000" indent="0">
              <a:buNone/>
            </a:pPr>
            <a:r>
              <a:rPr lang="en-GB" dirty="0" smtClean="0"/>
              <a:t>Formalized RACI will be a challenge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2440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Power of Default Security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dirty="0" smtClean="0"/>
              <a:t>Construct development frameworks that are secure by default</a:t>
            </a:r>
          </a:p>
          <a:p>
            <a:endParaRPr lang="en-GB" dirty="0" smtClean="0"/>
          </a:p>
          <a:p>
            <a:pPr marL="127000" indent="0">
              <a:buNone/>
            </a:pPr>
            <a:r>
              <a:rPr lang="en-GB" dirty="0" smtClean="0"/>
              <a:t>Minimizes work for developers</a:t>
            </a:r>
          </a:p>
          <a:p>
            <a:endParaRPr lang="en-GB" dirty="0" smtClean="0"/>
          </a:p>
          <a:p>
            <a:pPr marL="127000" indent="0">
              <a:buNone/>
            </a:pPr>
            <a:r>
              <a:rPr lang="en-GB" dirty="0" smtClean="0"/>
              <a:t>Will lower number of </a:t>
            </a:r>
            <a:r>
              <a:rPr lang="en-GB" dirty="0" err="1" smtClean="0"/>
              <a:t>vulns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59394" name="Picture 2" descr="Matrix Morpheus - what if I told you secure by default is bet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841696"/>
            <a:ext cx="3810000" cy="381000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87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Critical Success Factors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1879" indent="-401879">
              <a:buFont typeface="Arial" panose="020B0604020202020204" pitchFamily="34" charset="0"/>
              <a:buChar char="•"/>
            </a:pPr>
            <a:r>
              <a:rPr lang="en-US" sz="2400" dirty="0" smtClean="0"/>
              <a:t>Get initiative buy-in from </a:t>
            </a:r>
            <a:r>
              <a:rPr lang="en-US" sz="2400" u="sng" dirty="0" smtClean="0"/>
              <a:t>stakeholders</a:t>
            </a:r>
          </a:p>
          <a:p>
            <a:pPr marL="401879" indent="-401879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401879" indent="-401879">
              <a:buFont typeface="Arial" panose="020B0604020202020204" pitchFamily="34" charset="0"/>
              <a:buChar char="•"/>
            </a:pPr>
            <a:r>
              <a:rPr lang="en-US" sz="2400" dirty="0" smtClean="0"/>
              <a:t>Adopt a </a:t>
            </a:r>
            <a:r>
              <a:rPr lang="en-US" sz="2400" u="sng" dirty="0" smtClean="0"/>
              <a:t>risk-based </a:t>
            </a:r>
            <a:r>
              <a:rPr lang="en-US" sz="2400" dirty="0" smtClean="0"/>
              <a:t>approach</a:t>
            </a:r>
          </a:p>
          <a:p>
            <a:pPr marL="401879" indent="-401879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401879" indent="-401879">
              <a:buFont typeface="Arial" panose="020B0604020202020204" pitchFamily="34" charset="0"/>
              <a:buChar char="•"/>
            </a:pPr>
            <a:r>
              <a:rPr lang="en-US" sz="2400" dirty="0" smtClean="0"/>
              <a:t>Awareness / education is the </a:t>
            </a:r>
            <a:r>
              <a:rPr lang="en-US" sz="2400" u="sng" dirty="0" smtClean="0"/>
              <a:t>foundation</a:t>
            </a:r>
          </a:p>
          <a:p>
            <a:pPr marL="401879" indent="-401879">
              <a:buFont typeface="Arial" panose="020B0604020202020204" pitchFamily="34" charset="0"/>
              <a:buChar char="•"/>
            </a:pPr>
            <a:endParaRPr lang="en-US" sz="2400" u="sng" dirty="0" smtClean="0"/>
          </a:p>
          <a:p>
            <a:pPr marL="401879" indent="-401879">
              <a:buFont typeface="Arial" panose="020B0604020202020204" pitchFamily="34" charset="0"/>
              <a:buChar char="•"/>
            </a:pPr>
            <a:r>
              <a:rPr lang="en-US" sz="2400" u="sng" dirty="0" smtClean="0"/>
              <a:t>Integrate &amp; automate</a:t>
            </a:r>
            <a:r>
              <a:rPr lang="en-US" sz="2400" dirty="0" smtClean="0"/>
              <a:t> security in your development / acquisition and deployment processes</a:t>
            </a:r>
          </a:p>
          <a:p>
            <a:pPr marL="401879" indent="-401879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401879" indent="-401879">
              <a:buFont typeface="Arial" panose="020B0604020202020204" pitchFamily="34" charset="0"/>
              <a:buChar char="•"/>
            </a:pPr>
            <a:r>
              <a:rPr lang="en-US" sz="2400" dirty="0" smtClean="0"/>
              <a:t>Measure: Provide management </a:t>
            </a:r>
            <a:r>
              <a:rPr lang="en-US" sz="2400" u="sng" dirty="0" smtClean="0"/>
              <a:t>visibility</a:t>
            </a:r>
            <a:endParaRPr lang="nl-BE" sz="2400" u="sn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48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dirty="0" smtClean="0"/>
              <a:t>Developing secure software gets more and more complex</a:t>
            </a:r>
          </a:p>
          <a:p>
            <a:endParaRPr lang="en-GB" dirty="0" smtClean="0"/>
          </a:p>
          <a:p>
            <a:pPr marL="127000" indent="0">
              <a:buNone/>
            </a:pPr>
            <a:r>
              <a:rPr lang="en-GB" dirty="0" smtClean="0"/>
              <a:t>OWASP SAMM2 = global maturity foundation for software assurance, in line with current trends and practices</a:t>
            </a:r>
          </a:p>
          <a:p>
            <a:endParaRPr lang="en-GB" dirty="0"/>
          </a:p>
          <a:p>
            <a:pPr marL="127000" indent="0">
              <a:buNone/>
            </a:pPr>
            <a:r>
              <a:rPr lang="en-GB" dirty="0" smtClean="0"/>
              <a:t>Applying OWASP SAMM </a:t>
            </a:r>
            <a:r>
              <a:rPr lang="en-GB" dirty="0"/>
              <a:t>=</a:t>
            </a:r>
            <a:endParaRPr lang="en-GB" dirty="0" smtClean="0"/>
          </a:p>
          <a:p>
            <a:pPr lvl="1"/>
            <a:r>
              <a:rPr lang="en-GB" sz="2000" dirty="0" smtClean="0"/>
              <a:t>Assessment</a:t>
            </a:r>
            <a:endParaRPr lang="en-GB" sz="2000" dirty="0"/>
          </a:p>
          <a:p>
            <a:pPr lvl="1"/>
            <a:r>
              <a:rPr lang="en-GB" sz="2000" dirty="0" smtClean="0"/>
              <a:t>Roadmap</a:t>
            </a:r>
            <a:endParaRPr lang="en-GB" sz="2000" dirty="0"/>
          </a:p>
          <a:p>
            <a:pPr lvl="1"/>
            <a:r>
              <a:rPr lang="en-GB" sz="2000" dirty="0" smtClean="0"/>
              <a:t>(Continuous) Implementation</a:t>
            </a:r>
          </a:p>
          <a:p>
            <a:pPr lvl="1"/>
            <a:endParaRPr lang="en-GB" sz="2000" dirty="0"/>
          </a:p>
          <a:p>
            <a:pPr marL="127000" indent="0">
              <a:buNone/>
            </a:pPr>
            <a:r>
              <a:rPr lang="en-GB" dirty="0" smtClean="0"/>
              <a:t>Be ready to face the organisational challenges that will pop up during the journey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7" name="Picture 2" descr="http://www.irenevandermeijs.nl/wp-content/uploads/2011/01/food_culinair_pudding-1024x6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964" y="2080590"/>
            <a:ext cx="3452836" cy="209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69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-128"/>
              </a:rPr>
              <a:t>SDLC Cornerstones (recap)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0" name="PwCFirm"/>
          <p:cNvSpPr txBox="1"/>
          <p:nvPr/>
        </p:nvSpPr>
        <p:spPr>
          <a:xfrm>
            <a:off x="533400" y="6477000"/>
            <a:ext cx="2590800" cy="152401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GB" sz="1000" b="0" i="0" u="none" baseline="0" dirty="0" err="1" smtClean="0">
                <a:solidFill>
                  <a:schemeClr val="tx1"/>
                </a:solidFill>
                <a:effectLst/>
                <a:latin typeface="Arial"/>
              </a:rPr>
              <a:t>SecAppDev</a:t>
            </a:r>
            <a:r>
              <a:rPr kumimoji="0" lang="en-GB" sz="1000" b="0" i="0" u="none" baseline="0" dirty="0" smtClean="0">
                <a:solidFill>
                  <a:schemeClr val="tx1"/>
                </a:solidFill>
                <a:effectLst/>
                <a:latin typeface="Arial"/>
              </a:rPr>
              <a:t> 2013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828800" y="1268760"/>
          <a:ext cx="669674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Group 7"/>
          <p:cNvGrpSpPr/>
          <p:nvPr/>
        </p:nvGrpSpPr>
        <p:grpSpPr>
          <a:xfrm>
            <a:off x="228600" y="1268760"/>
            <a:ext cx="1512168" cy="5328592"/>
            <a:chOff x="0" y="2666"/>
            <a:chExt cx="2410827" cy="128271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" name="Rounded Rectangle 8"/>
            <p:cNvSpPr/>
            <p:nvPr/>
          </p:nvSpPr>
          <p:spPr>
            <a:xfrm>
              <a:off x="0" y="2666"/>
              <a:ext cx="2410827" cy="1282712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62617" y="65283"/>
              <a:ext cx="2285593" cy="11574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0490" tIns="55245" rIns="110490" bIns="55245" spcCol="1270" anchor="ctr"/>
            <a:lstStyle/>
            <a:p>
              <a:pPr algn="ctr" defTabSz="1289050" fontAlgn="auto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lang="en-GB" sz="2900" dirty="0"/>
                <a:t>Risk</a:t>
              </a: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7239000" y="1268760"/>
            <a:ext cx="1752600" cy="5328592"/>
            <a:chOff x="-56591" y="2666"/>
            <a:chExt cx="2467418" cy="128271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2" name="Rounded Rectangle 11"/>
            <p:cNvSpPr/>
            <p:nvPr/>
          </p:nvSpPr>
          <p:spPr>
            <a:xfrm>
              <a:off x="0" y="2666"/>
              <a:ext cx="2410827" cy="1282712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-56591" y="65283"/>
              <a:ext cx="2404801" cy="11574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0490" tIns="55245" rIns="110490" bIns="55245" spcCol="1270" anchor="ctr"/>
            <a:lstStyle/>
            <a:p>
              <a:pPr algn="ctr" defTabSz="1289050" fontAlgn="auto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lang="en-GB" sz="2900" i="1" dirty="0"/>
                <a:t>Training</a:t>
              </a:r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25658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Slide Number Placeholder 4"/>
          <p:cNvSpPr txBox="1">
            <a:spLocks noGrp="1"/>
          </p:cNvSpPr>
          <p:nvPr/>
        </p:nvSpPr>
        <p:spPr bwMode="auto">
          <a:xfrm>
            <a:off x="8584779" y="6308824"/>
            <a:ext cx="406301" cy="22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1" tIns="45701" rIns="91401" bIns="45701"/>
          <a:lstStyle>
            <a:lvl1pPr defTabSz="1300163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1pPr>
            <a:lvl2pPr marL="742950" indent="-285750" defTabSz="1300163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2pPr>
            <a:lvl3pPr marL="1143000" indent="-228600" defTabSz="1300163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3pPr>
            <a:lvl4pPr marL="1600200" indent="-228600" defTabSz="1300163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4pPr>
            <a:lvl5pPr marL="2057400" indent="-228600" defTabSz="1300163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/>
                <a:cs typeface="ヒラギノ角ゴ ProN W3"/>
                <a:sym typeface="Gill Sans" charset="0"/>
              </a:defRPr>
            </a:lvl9pPr>
          </a:lstStyle>
          <a:p>
            <a:pPr eaLnBrk="1" hangingPunct="1"/>
            <a:fld id="{51D4BC88-7F99-47DB-B026-101EB31C3C91}" type="slidenum">
              <a:rPr lang="en-US" sz="633" b="1">
                <a:solidFill>
                  <a:srgbClr val="969696"/>
                </a:solidFill>
                <a:latin typeface="Tahoma" pitchFamily="34" charset="0"/>
              </a:rPr>
              <a:pPr eaLnBrk="1" hangingPunct="1"/>
              <a:t>108</a:t>
            </a:fld>
            <a:endParaRPr lang="en-US" sz="633" b="1" dirty="0">
              <a:solidFill>
                <a:srgbClr val="969696"/>
              </a:solidFill>
              <a:latin typeface="Tahoma" pitchFamily="34" charset="0"/>
            </a:endParaRPr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401" tIns="45701" rIns="91401" bIns="45701" anchor="ctr" anchorCtr="0"/>
          <a:lstStyle/>
          <a:p>
            <a:pPr eaLnBrk="1" hangingPunct="1"/>
            <a:r>
              <a:rPr lang="en-GB" sz="3797" dirty="0"/>
              <a:t>Thank you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AutoShape 2" descr="https://www.msec.be/wiscy/images/gc/distrinet.gif"/>
          <p:cNvSpPr>
            <a:spLocks noChangeAspect="1" noChangeArrowheads="1"/>
          </p:cNvSpPr>
          <p:nvPr/>
        </p:nvSpPr>
        <p:spPr bwMode="auto">
          <a:xfrm>
            <a:off x="109390" y="-101573"/>
            <a:ext cx="214313" cy="21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4284" tIns="32143" rIns="64284" bIns="32143" numCol="1" anchor="t" anchorCtr="0" compatLnSpc="1">
            <a:prstTxWarp prst="textNoShape">
              <a:avLst/>
            </a:prstTxWarp>
          </a:bodyPr>
          <a:lstStyle/>
          <a:p>
            <a:endParaRPr lang="nl-BE" sz="984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61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Application Security during Software Development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424012056"/>
              </p:ext>
            </p:extLst>
          </p:nvPr>
        </p:nvGraphicFramePr>
        <p:xfrm>
          <a:off x="0" y="1752600"/>
          <a:ext cx="91440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4"/>
          <p:cNvGrpSpPr/>
          <p:nvPr/>
        </p:nvGrpSpPr>
        <p:grpSpPr>
          <a:xfrm>
            <a:off x="490358" y="1428736"/>
            <a:ext cx="7072362" cy="928694"/>
            <a:chOff x="428596" y="5072074"/>
            <a:chExt cx="7643866" cy="928694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6" name="Chevron 5"/>
            <p:cNvSpPr/>
            <p:nvPr/>
          </p:nvSpPr>
          <p:spPr bwMode="auto">
            <a:xfrm>
              <a:off x="428596" y="5072074"/>
              <a:ext cx="1571636" cy="928694"/>
            </a:xfrm>
            <a:prstGeom prst="chevron">
              <a:avLst/>
            </a:prstGeom>
            <a:solidFill>
              <a:srgbClr val="B2B2B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smtClean="0">
                  <a:solidFill>
                    <a:schemeClr val="bg1"/>
                  </a:solidFill>
                  <a:latin typeface="+mn-lt"/>
                </a:rPr>
                <a:t>Analyse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7" name="Chevron 6"/>
            <p:cNvSpPr/>
            <p:nvPr/>
          </p:nvSpPr>
          <p:spPr bwMode="auto">
            <a:xfrm>
              <a:off x="1643042" y="5072074"/>
              <a:ext cx="1571636" cy="928694"/>
            </a:xfrm>
            <a:prstGeom prst="chevron">
              <a:avLst/>
            </a:prstGeom>
            <a:solidFill>
              <a:srgbClr val="96969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smtClean="0">
                  <a:solidFill>
                    <a:schemeClr val="bg1"/>
                  </a:solidFill>
                  <a:latin typeface="+mn-lt"/>
                </a:rPr>
                <a:t>Design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8" name="Chevron 7"/>
            <p:cNvSpPr/>
            <p:nvPr/>
          </p:nvSpPr>
          <p:spPr bwMode="auto">
            <a:xfrm>
              <a:off x="2857488" y="5072074"/>
              <a:ext cx="1571636" cy="928694"/>
            </a:xfrm>
            <a:prstGeom prst="chevron">
              <a:avLst/>
            </a:prstGeom>
            <a:solidFill>
              <a:srgbClr val="8080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18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err="1" smtClean="0">
                  <a:solidFill>
                    <a:schemeClr val="bg1"/>
                  </a:solidFill>
                  <a:latin typeface="+mn-lt"/>
                </a:rPr>
                <a:t>Implement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" name="Chevron 8"/>
            <p:cNvSpPr/>
            <p:nvPr/>
          </p:nvSpPr>
          <p:spPr bwMode="auto">
            <a:xfrm>
              <a:off x="4071934" y="5072074"/>
              <a:ext cx="1571636" cy="928694"/>
            </a:xfrm>
            <a:prstGeom prst="chevron">
              <a:avLst/>
            </a:prstGeom>
            <a:solidFill>
              <a:srgbClr val="77777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smtClean="0">
                  <a:solidFill>
                    <a:schemeClr val="bg1"/>
                  </a:solidFill>
                  <a:latin typeface="+mn-lt"/>
                </a:rPr>
                <a:t>Test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0" name="Chevron 9"/>
            <p:cNvSpPr/>
            <p:nvPr/>
          </p:nvSpPr>
          <p:spPr bwMode="auto">
            <a:xfrm>
              <a:off x="5286380" y="5072074"/>
              <a:ext cx="1571636" cy="928694"/>
            </a:xfrm>
            <a:prstGeom prst="chevron">
              <a:avLst/>
            </a:prstGeom>
            <a:solidFill>
              <a:srgbClr val="766A6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err="1" smtClean="0">
                  <a:solidFill>
                    <a:schemeClr val="bg1"/>
                  </a:solidFill>
                  <a:latin typeface="+mn-lt"/>
                </a:rPr>
                <a:t>Deploy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Chevron 10"/>
            <p:cNvSpPr/>
            <p:nvPr/>
          </p:nvSpPr>
          <p:spPr bwMode="auto">
            <a:xfrm>
              <a:off x="6500826" y="5072074"/>
              <a:ext cx="1571636" cy="928694"/>
            </a:xfrm>
            <a:prstGeom prst="chevron">
              <a:avLst/>
            </a:prstGeom>
            <a:solidFill>
              <a:srgbClr val="4D4D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err="1" smtClean="0">
                  <a:solidFill>
                    <a:schemeClr val="bg1"/>
                  </a:solidFill>
                  <a:latin typeface="+mn-lt"/>
                </a:rPr>
                <a:t>Maintain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462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The </a:t>
            </a:r>
            <a:r>
              <a:rPr lang="nl-BE" dirty="0" err="1" smtClean="0"/>
              <a:t>State-of-Practice</a:t>
            </a:r>
            <a:r>
              <a:rPr lang="nl-BE" dirty="0" smtClean="0"/>
              <a:t> in Secure Software </a:t>
            </a:r>
            <a:r>
              <a:rPr lang="nl-BE" dirty="0" err="1" smtClean="0"/>
              <a:t>Development</a:t>
            </a:r>
            <a:endParaRPr lang="nl-BE" dirty="0"/>
          </a:p>
        </p:txBody>
      </p:sp>
      <p:sp>
        <p:nvSpPr>
          <p:cNvPr id="11" name="Conten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b="1" dirty="0" smtClean="0"/>
          </a:p>
          <a:p>
            <a:endParaRPr lang="nl-BE" sz="1600" b="1" dirty="0" smtClean="0"/>
          </a:p>
          <a:p>
            <a:pPr marL="127000" indent="0">
              <a:buNone/>
            </a:pPr>
            <a:r>
              <a:rPr lang="nl-BE" b="1" dirty="0" smtClean="0"/>
              <a:t>Problematic</a:t>
            </a:r>
            <a:r>
              <a:rPr lang="nl-BE" dirty="0" smtClean="0"/>
              <a:t>, since: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sz="2000" dirty="0" smtClean="0"/>
              <a:t>Focus </a:t>
            </a:r>
            <a:r>
              <a:rPr lang="nl-BE" sz="2000" dirty="0" err="1" smtClean="0"/>
              <a:t>on</a:t>
            </a:r>
            <a:r>
              <a:rPr lang="nl-BE" sz="2000" dirty="0" smtClean="0"/>
              <a:t> bugs, </a:t>
            </a:r>
            <a:r>
              <a:rPr lang="nl-BE" sz="2000" dirty="0" err="1" smtClean="0"/>
              <a:t>not</a:t>
            </a:r>
            <a:r>
              <a:rPr lang="nl-BE" sz="2000" dirty="0" smtClean="0"/>
              <a:t> </a:t>
            </a:r>
            <a:r>
              <a:rPr lang="nl-BE" sz="2000" dirty="0" err="1" smtClean="0"/>
              <a:t>flaws</a:t>
            </a:r>
            <a:endParaRPr lang="nl-BE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sz="2000" dirty="0" err="1" smtClean="0"/>
              <a:t>Penetration</a:t>
            </a:r>
            <a:r>
              <a:rPr lang="nl-BE" sz="2000" dirty="0" smtClean="0"/>
              <a:t> </a:t>
            </a:r>
            <a:r>
              <a:rPr lang="nl-BE" sz="2000" dirty="0" err="1" smtClean="0"/>
              <a:t>can</a:t>
            </a:r>
            <a:r>
              <a:rPr lang="nl-BE" sz="2000" dirty="0" smtClean="0"/>
              <a:t> </a:t>
            </a:r>
            <a:r>
              <a:rPr lang="nl-BE" sz="2000" dirty="0" err="1" smtClean="0"/>
              <a:t>cause</a:t>
            </a:r>
            <a:r>
              <a:rPr lang="nl-BE" sz="2000" dirty="0" smtClean="0"/>
              <a:t> major </a:t>
            </a:r>
            <a:r>
              <a:rPr lang="nl-BE" sz="2000" dirty="0" err="1" smtClean="0"/>
              <a:t>harm</a:t>
            </a:r>
            <a:endParaRPr lang="nl-BE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sz="2000" dirty="0" err="1" smtClean="0"/>
              <a:t>Not</a:t>
            </a:r>
            <a:r>
              <a:rPr lang="nl-BE" sz="2000" dirty="0" smtClean="0"/>
              <a:t> </a:t>
            </a:r>
            <a:r>
              <a:rPr lang="nl-BE" sz="2000" dirty="0" err="1" smtClean="0"/>
              <a:t>cost</a:t>
            </a:r>
            <a:r>
              <a:rPr lang="nl-BE" sz="2000" dirty="0" smtClean="0"/>
              <a:t> </a:t>
            </a:r>
            <a:r>
              <a:rPr lang="nl-BE" sz="2000" dirty="0" err="1" smtClean="0"/>
              <a:t>efficient</a:t>
            </a:r>
            <a:endParaRPr lang="nl-BE" sz="20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sz="2000" dirty="0" smtClean="0"/>
              <a:t>No </a:t>
            </a:r>
            <a:r>
              <a:rPr lang="nl-BE" sz="2000" dirty="0" err="1" smtClean="0"/>
              <a:t>security</a:t>
            </a:r>
            <a:r>
              <a:rPr lang="nl-BE" sz="2000" dirty="0" smtClean="0"/>
              <a:t> </a:t>
            </a:r>
            <a:r>
              <a:rPr lang="nl-BE" sz="2000" dirty="0" err="1" smtClean="0"/>
              <a:t>assurance</a:t>
            </a:r>
            <a:endParaRPr lang="nl-BE" sz="2000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nl-BE" sz="2000" dirty="0" smtClean="0"/>
              <a:t>All bugs </a:t>
            </a:r>
            <a:r>
              <a:rPr lang="nl-BE" sz="2000" dirty="0" err="1" smtClean="0"/>
              <a:t>found</a:t>
            </a:r>
            <a:r>
              <a:rPr lang="nl-BE" sz="2000" dirty="0" smtClean="0"/>
              <a:t> ?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nl-BE" sz="2000" dirty="0" smtClean="0"/>
              <a:t>Bug </a:t>
            </a:r>
            <a:r>
              <a:rPr lang="nl-BE" sz="2000" dirty="0" err="1" smtClean="0"/>
              <a:t>fix</a:t>
            </a:r>
            <a:r>
              <a:rPr lang="nl-BE" sz="2000" dirty="0" smtClean="0"/>
              <a:t> </a:t>
            </a:r>
            <a:r>
              <a:rPr lang="nl-BE" sz="2000" dirty="0" err="1" smtClean="0"/>
              <a:t>fixes</a:t>
            </a:r>
            <a:r>
              <a:rPr lang="nl-BE" sz="2000" dirty="0" smtClean="0"/>
              <a:t> all </a:t>
            </a:r>
            <a:r>
              <a:rPr lang="nl-BE" sz="2000" dirty="0" err="1" smtClean="0"/>
              <a:t>occurences</a:t>
            </a:r>
            <a:r>
              <a:rPr lang="nl-BE" sz="2000" dirty="0" smtClean="0"/>
              <a:t> ? (</a:t>
            </a:r>
            <a:r>
              <a:rPr lang="nl-BE" sz="2000" dirty="0" err="1" smtClean="0"/>
              <a:t>also</a:t>
            </a:r>
            <a:r>
              <a:rPr lang="nl-BE" sz="2000" dirty="0" smtClean="0"/>
              <a:t> </a:t>
            </a:r>
            <a:r>
              <a:rPr lang="nl-BE" sz="2000" dirty="0" err="1" smtClean="0"/>
              <a:t>future</a:t>
            </a:r>
            <a:r>
              <a:rPr lang="nl-BE" sz="2000" dirty="0" smtClean="0"/>
              <a:t> ?)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nl-BE" sz="2000" dirty="0" smtClean="0"/>
              <a:t>Bug </a:t>
            </a:r>
            <a:r>
              <a:rPr lang="nl-BE" sz="2000" dirty="0" err="1" smtClean="0"/>
              <a:t>fix</a:t>
            </a:r>
            <a:r>
              <a:rPr lang="nl-BE" sz="2000" dirty="0" smtClean="0"/>
              <a:t> </a:t>
            </a:r>
            <a:r>
              <a:rPr lang="nl-BE" sz="2000" dirty="0" err="1" smtClean="0"/>
              <a:t>might</a:t>
            </a:r>
            <a:r>
              <a:rPr lang="nl-BE" sz="2000" dirty="0" smtClean="0"/>
              <a:t> </a:t>
            </a:r>
            <a:r>
              <a:rPr lang="nl-BE" sz="2000" dirty="0" err="1" smtClean="0"/>
              <a:t>introduce</a:t>
            </a:r>
            <a:r>
              <a:rPr lang="nl-BE" sz="2000" dirty="0" smtClean="0"/>
              <a:t> </a:t>
            </a:r>
            <a:r>
              <a:rPr lang="nl-BE" sz="2000" dirty="0" err="1" smtClean="0"/>
              <a:t>new</a:t>
            </a:r>
            <a:r>
              <a:rPr lang="nl-BE" sz="2000" dirty="0" smtClean="0"/>
              <a:t> </a:t>
            </a:r>
            <a:r>
              <a:rPr lang="nl-BE" sz="2000" dirty="0" err="1" smtClean="0"/>
              <a:t>security</a:t>
            </a:r>
            <a:r>
              <a:rPr lang="nl-BE" sz="2000" dirty="0" smtClean="0"/>
              <a:t> </a:t>
            </a:r>
            <a:r>
              <a:rPr lang="nl-BE" sz="2000" dirty="0" err="1" smtClean="0"/>
              <a:t>vulnerabilities</a:t>
            </a:r>
            <a:endParaRPr lang="nl-BE" sz="2000" dirty="0" smtClean="0"/>
          </a:p>
          <a:p>
            <a:endParaRPr lang="nl-BE" dirty="0"/>
          </a:p>
        </p:txBody>
      </p:sp>
      <p:grpSp>
        <p:nvGrpSpPr>
          <p:cNvPr id="3" name="Group 5"/>
          <p:cNvGrpSpPr/>
          <p:nvPr/>
        </p:nvGrpSpPr>
        <p:grpSpPr>
          <a:xfrm>
            <a:off x="642910" y="1394218"/>
            <a:ext cx="7643866" cy="928694"/>
            <a:chOff x="428596" y="5072074"/>
            <a:chExt cx="7643866" cy="928694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7" name="Chevron 6"/>
            <p:cNvSpPr/>
            <p:nvPr/>
          </p:nvSpPr>
          <p:spPr bwMode="auto">
            <a:xfrm>
              <a:off x="428596" y="5072074"/>
              <a:ext cx="1571636" cy="928694"/>
            </a:xfrm>
            <a:prstGeom prst="chevron">
              <a:avLst/>
            </a:prstGeom>
            <a:solidFill>
              <a:srgbClr val="B2B2B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smtClean="0">
                  <a:solidFill>
                    <a:schemeClr val="bg1"/>
                  </a:solidFill>
                  <a:latin typeface="+mn-lt"/>
                </a:rPr>
                <a:t>Analyse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8" name="Chevron 7"/>
            <p:cNvSpPr/>
            <p:nvPr/>
          </p:nvSpPr>
          <p:spPr bwMode="auto">
            <a:xfrm>
              <a:off x="1643042" y="5072074"/>
              <a:ext cx="1571636" cy="928694"/>
            </a:xfrm>
            <a:prstGeom prst="chevron">
              <a:avLst/>
            </a:prstGeom>
            <a:solidFill>
              <a:srgbClr val="96969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smtClean="0">
                  <a:solidFill>
                    <a:schemeClr val="bg1"/>
                  </a:solidFill>
                  <a:latin typeface="+mn-lt"/>
                </a:rPr>
                <a:t>Design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9" name="Chevron 8"/>
            <p:cNvSpPr/>
            <p:nvPr/>
          </p:nvSpPr>
          <p:spPr bwMode="auto">
            <a:xfrm>
              <a:off x="2857488" y="5072074"/>
              <a:ext cx="1571636" cy="928694"/>
            </a:xfrm>
            <a:prstGeom prst="chevron">
              <a:avLst/>
            </a:prstGeom>
            <a:solidFill>
              <a:srgbClr val="8080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18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err="1" smtClean="0">
                  <a:solidFill>
                    <a:schemeClr val="bg1"/>
                  </a:solidFill>
                  <a:latin typeface="+mn-lt"/>
                </a:rPr>
                <a:t>Implement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0" name="Chevron 9"/>
            <p:cNvSpPr/>
            <p:nvPr/>
          </p:nvSpPr>
          <p:spPr bwMode="auto">
            <a:xfrm>
              <a:off x="4071934" y="5072074"/>
              <a:ext cx="1571636" cy="928694"/>
            </a:xfrm>
            <a:prstGeom prst="chevron">
              <a:avLst/>
            </a:prstGeom>
            <a:solidFill>
              <a:srgbClr val="77777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smtClean="0">
                  <a:solidFill>
                    <a:schemeClr val="bg1"/>
                  </a:solidFill>
                  <a:latin typeface="+mn-lt"/>
                </a:rPr>
                <a:t>Test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2" name="Chevron 11"/>
            <p:cNvSpPr/>
            <p:nvPr/>
          </p:nvSpPr>
          <p:spPr bwMode="auto">
            <a:xfrm>
              <a:off x="5286380" y="5072074"/>
              <a:ext cx="1571636" cy="928694"/>
            </a:xfrm>
            <a:prstGeom prst="chevron">
              <a:avLst/>
            </a:prstGeom>
            <a:solidFill>
              <a:srgbClr val="766A6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err="1" smtClean="0">
                  <a:solidFill>
                    <a:schemeClr val="bg1"/>
                  </a:solidFill>
                  <a:latin typeface="+mn-lt"/>
                </a:rPr>
                <a:t>Deploy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3" name="Chevron 12"/>
            <p:cNvSpPr/>
            <p:nvPr/>
          </p:nvSpPr>
          <p:spPr bwMode="auto">
            <a:xfrm>
              <a:off x="6500826" y="5072074"/>
              <a:ext cx="1571636" cy="928694"/>
            </a:xfrm>
            <a:prstGeom prst="chevron">
              <a:avLst/>
            </a:prstGeom>
            <a:solidFill>
              <a:srgbClr val="4D4D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err="1" smtClean="0">
                  <a:solidFill>
                    <a:schemeClr val="bg1"/>
                  </a:solidFill>
                  <a:latin typeface="+mn-lt"/>
                </a:rPr>
                <a:t>Maintain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1857356" y="2108598"/>
            <a:ext cx="6000792" cy="500066"/>
            <a:chOff x="1857356" y="2500306"/>
            <a:chExt cx="6000792" cy="500066"/>
          </a:xfrm>
        </p:grpSpPr>
        <p:sp>
          <p:nvSpPr>
            <p:cNvPr id="14" name="Rounded Rectangle 13"/>
            <p:cNvSpPr/>
            <p:nvPr/>
          </p:nvSpPr>
          <p:spPr bwMode="auto">
            <a:xfrm>
              <a:off x="1857356" y="2500306"/>
              <a:ext cx="1285884" cy="428628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BE" sz="1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(</a:t>
              </a:r>
              <a:r>
                <a:rPr kumimoji="0" lang="nl-BE" sz="14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Arch</a:t>
              </a:r>
              <a:r>
                <a:rPr kumimoji="0" lang="nl-BE" sz="1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 </a:t>
              </a:r>
              <a:r>
                <a:rPr kumimoji="0" lang="nl-BE" sz="14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review</a:t>
              </a:r>
              <a:r>
                <a:rPr kumimoji="0" lang="nl-BE" sz="1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)</a:t>
              </a:r>
            </a:p>
          </p:txBody>
        </p:sp>
        <p:grpSp>
          <p:nvGrpSpPr>
            <p:cNvPr id="6" name="Group 16"/>
            <p:cNvGrpSpPr/>
            <p:nvPr/>
          </p:nvGrpSpPr>
          <p:grpSpPr>
            <a:xfrm>
              <a:off x="4857752" y="2500306"/>
              <a:ext cx="3000396" cy="500066"/>
              <a:chOff x="4857752" y="2500306"/>
              <a:chExt cx="3000396" cy="500066"/>
            </a:xfrm>
          </p:grpSpPr>
          <p:sp>
            <p:nvSpPr>
              <p:cNvPr id="15" name="Rounded Rectangle 14"/>
              <p:cNvSpPr/>
              <p:nvPr/>
            </p:nvSpPr>
            <p:spPr bwMode="auto">
              <a:xfrm>
                <a:off x="4857752" y="2500306"/>
                <a:ext cx="1285884" cy="428628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nl-BE" sz="1400" dirty="0" smtClean="0">
                    <a:solidFill>
                      <a:schemeClr val="bg1"/>
                    </a:solidFill>
                  </a:rPr>
                  <a:t>Pentest</a:t>
                </a:r>
                <a:endParaRPr kumimoji="0" lang="nl-BE" sz="1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Rounded Rectangle 15"/>
              <p:cNvSpPr/>
              <p:nvPr/>
            </p:nvSpPr>
            <p:spPr bwMode="auto">
              <a:xfrm>
                <a:off x="6572264" y="2500306"/>
                <a:ext cx="1285884" cy="500066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nl-BE" sz="1400" dirty="0" err="1" smtClean="0">
                    <a:solidFill>
                      <a:schemeClr val="bg1"/>
                    </a:solidFill>
                  </a:rPr>
                  <a:t>Penetrate</a:t>
                </a:r>
                <a:r>
                  <a:rPr lang="nl-BE" sz="1400" dirty="0" smtClean="0">
                    <a:solidFill>
                      <a:schemeClr val="bg1"/>
                    </a:solidFill>
                  </a:rPr>
                  <a:t> &amp; </a:t>
                </a:r>
                <a:r>
                  <a:rPr lang="nl-BE" sz="1400" dirty="0" err="1" smtClean="0">
                    <a:solidFill>
                      <a:schemeClr val="bg1"/>
                    </a:solidFill>
                  </a:rPr>
                  <a:t>Patch</a:t>
                </a:r>
                <a:endParaRPr kumimoji="0" lang="nl-BE" sz="1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17" name="Footer Placeholder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487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SDLC ?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pPr marL="127000" indent="0">
              <a:buNone/>
            </a:pPr>
            <a:r>
              <a:rPr lang="nl-BE" dirty="0" smtClean="0"/>
              <a:t>Enterprise-wide software security improvement program</a:t>
            </a: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nl-BE" dirty="0" err="1" smtClean="0"/>
              <a:t>Strategic</a:t>
            </a:r>
            <a:r>
              <a:rPr lang="nl-BE" dirty="0" smtClean="0"/>
              <a:t> </a:t>
            </a:r>
            <a:r>
              <a:rPr lang="nl-BE" dirty="0" err="1" smtClean="0"/>
              <a:t>approach</a:t>
            </a:r>
            <a:r>
              <a:rPr lang="nl-BE" dirty="0" smtClean="0"/>
              <a:t> to </a:t>
            </a:r>
            <a:r>
              <a:rPr lang="nl-BE" dirty="0" err="1" smtClean="0"/>
              <a:t>assure</a:t>
            </a:r>
            <a:r>
              <a:rPr lang="nl-BE" dirty="0" smtClean="0"/>
              <a:t> software </a:t>
            </a:r>
            <a:r>
              <a:rPr lang="nl-BE" dirty="0" err="1" smtClean="0"/>
              <a:t>quality</a:t>
            </a:r>
            <a:endParaRPr lang="nl-BE" dirty="0" smtClean="0"/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nl-BE" dirty="0" smtClean="0"/>
              <a:t>Goal is to </a:t>
            </a:r>
            <a:r>
              <a:rPr lang="nl-BE" dirty="0" err="1" smtClean="0"/>
              <a:t>increase</a:t>
            </a:r>
            <a:r>
              <a:rPr lang="nl-BE" dirty="0" smtClean="0"/>
              <a:t> </a:t>
            </a:r>
            <a:r>
              <a:rPr lang="nl-BE" dirty="0" err="1" smtClean="0"/>
              <a:t>systematicity</a:t>
            </a:r>
            <a:endParaRPr lang="nl-BE" dirty="0" smtClean="0"/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nl-BE" dirty="0" smtClean="0"/>
              <a:t>Focus </a:t>
            </a:r>
            <a:r>
              <a:rPr lang="nl-BE" dirty="0" err="1" smtClean="0"/>
              <a:t>on</a:t>
            </a:r>
            <a:r>
              <a:rPr lang="nl-BE" dirty="0" smtClean="0"/>
              <a:t> </a:t>
            </a:r>
            <a:r>
              <a:rPr lang="nl-BE" dirty="0" err="1" smtClean="0"/>
              <a:t>security</a:t>
            </a:r>
            <a:r>
              <a:rPr lang="nl-BE" dirty="0" smtClean="0"/>
              <a:t> </a:t>
            </a:r>
            <a:r>
              <a:rPr lang="nl-BE" dirty="0" err="1" smtClean="0"/>
              <a:t>functionality</a:t>
            </a:r>
            <a:r>
              <a:rPr lang="nl-BE" dirty="0" smtClean="0"/>
              <a:t> and </a:t>
            </a:r>
            <a:r>
              <a:rPr lang="nl-BE" dirty="0" err="1" smtClean="0"/>
              <a:t>security</a:t>
            </a:r>
            <a:r>
              <a:rPr lang="nl-BE" dirty="0" smtClean="0"/>
              <a:t> </a:t>
            </a:r>
            <a:r>
              <a:rPr lang="nl-BE" dirty="0" err="1" smtClean="0"/>
              <a:t>hygiene</a:t>
            </a:r>
            <a:endParaRPr lang="nl-BE" dirty="0" smtClean="0"/>
          </a:p>
          <a:p>
            <a:endParaRPr lang="nl-BE" dirty="0" smtClean="0"/>
          </a:p>
        </p:txBody>
      </p:sp>
      <p:grpSp>
        <p:nvGrpSpPr>
          <p:cNvPr id="4" name="Group 9"/>
          <p:cNvGrpSpPr/>
          <p:nvPr/>
        </p:nvGrpSpPr>
        <p:grpSpPr>
          <a:xfrm>
            <a:off x="714348" y="1357298"/>
            <a:ext cx="7643866" cy="928694"/>
            <a:chOff x="428596" y="5072074"/>
            <a:chExt cx="7643866" cy="928694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11" name="Chevron 10"/>
            <p:cNvSpPr/>
            <p:nvPr/>
          </p:nvSpPr>
          <p:spPr bwMode="auto">
            <a:xfrm>
              <a:off x="428596" y="5072074"/>
              <a:ext cx="1571636" cy="928694"/>
            </a:xfrm>
            <a:prstGeom prst="chevron">
              <a:avLst/>
            </a:prstGeom>
            <a:solidFill>
              <a:srgbClr val="B2B2B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smtClean="0">
                  <a:solidFill>
                    <a:schemeClr val="bg1"/>
                  </a:solidFill>
                  <a:latin typeface="+mn-lt"/>
                </a:rPr>
                <a:t>Analyse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2" name="Chevron 11"/>
            <p:cNvSpPr/>
            <p:nvPr/>
          </p:nvSpPr>
          <p:spPr bwMode="auto">
            <a:xfrm>
              <a:off x="1643042" y="5072074"/>
              <a:ext cx="1571636" cy="928694"/>
            </a:xfrm>
            <a:prstGeom prst="chevron">
              <a:avLst/>
            </a:prstGeom>
            <a:solidFill>
              <a:srgbClr val="96969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smtClean="0">
                  <a:solidFill>
                    <a:schemeClr val="bg1"/>
                  </a:solidFill>
                  <a:latin typeface="+mn-lt"/>
                </a:rPr>
                <a:t>Design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3" name="Chevron 12"/>
            <p:cNvSpPr/>
            <p:nvPr/>
          </p:nvSpPr>
          <p:spPr bwMode="auto">
            <a:xfrm>
              <a:off x="2857488" y="5072074"/>
              <a:ext cx="1571636" cy="928694"/>
            </a:xfrm>
            <a:prstGeom prst="chevron">
              <a:avLst/>
            </a:prstGeom>
            <a:solidFill>
              <a:srgbClr val="8080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18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err="1" smtClean="0">
                  <a:solidFill>
                    <a:schemeClr val="bg1"/>
                  </a:solidFill>
                  <a:latin typeface="+mn-lt"/>
                </a:rPr>
                <a:t>Implement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4" name="Chevron 13"/>
            <p:cNvSpPr/>
            <p:nvPr/>
          </p:nvSpPr>
          <p:spPr bwMode="auto">
            <a:xfrm>
              <a:off x="4071934" y="5072074"/>
              <a:ext cx="1571636" cy="928694"/>
            </a:xfrm>
            <a:prstGeom prst="chevron">
              <a:avLst/>
            </a:prstGeom>
            <a:solidFill>
              <a:srgbClr val="77777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smtClean="0">
                  <a:solidFill>
                    <a:schemeClr val="bg1"/>
                  </a:solidFill>
                  <a:latin typeface="+mn-lt"/>
                </a:rPr>
                <a:t>Test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5" name="Chevron 14"/>
            <p:cNvSpPr/>
            <p:nvPr/>
          </p:nvSpPr>
          <p:spPr bwMode="auto">
            <a:xfrm>
              <a:off x="5286380" y="5072074"/>
              <a:ext cx="1571636" cy="928694"/>
            </a:xfrm>
            <a:prstGeom prst="chevron">
              <a:avLst/>
            </a:prstGeom>
            <a:solidFill>
              <a:srgbClr val="766A6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err="1" smtClean="0">
                  <a:solidFill>
                    <a:schemeClr val="bg1"/>
                  </a:solidFill>
                  <a:latin typeface="+mn-lt"/>
                </a:rPr>
                <a:t>Deploy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6" name="Chevron 15"/>
            <p:cNvSpPr/>
            <p:nvPr/>
          </p:nvSpPr>
          <p:spPr bwMode="auto">
            <a:xfrm>
              <a:off x="6500826" y="5072074"/>
              <a:ext cx="1571636" cy="928694"/>
            </a:xfrm>
            <a:prstGeom prst="chevron">
              <a:avLst/>
            </a:prstGeom>
            <a:solidFill>
              <a:srgbClr val="4D4D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/>
            </a:sp3d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nl-BE" sz="1200" dirty="0" smtClean="0">
                <a:solidFill>
                  <a:schemeClr val="bg1"/>
                </a:solidFill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BE" sz="1200" dirty="0" err="1" smtClean="0">
                  <a:solidFill>
                    <a:schemeClr val="bg1"/>
                  </a:solidFill>
                  <a:latin typeface="+mn-lt"/>
                </a:rPr>
                <a:t>Maintain</a:t>
              </a:r>
              <a:endParaRPr kumimoji="0" lang="nl-BE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sp>
        <p:nvSpPr>
          <p:cNvPr id="18" name="Rounded Rectangle 17"/>
          <p:cNvSpPr/>
          <p:nvPr/>
        </p:nvSpPr>
        <p:spPr bwMode="auto">
          <a:xfrm>
            <a:off x="857224" y="2209800"/>
            <a:ext cx="7215238" cy="785818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BE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BE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SDLC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400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-128"/>
              </a:rPr>
              <a:t>SDLC Cornerstones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0" name="PwCFirm"/>
          <p:cNvSpPr txBox="1"/>
          <p:nvPr/>
        </p:nvSpPr>
        <p:spPr>
          <a:xfrm>
            <a:off x="533400" y="6139368"/>
            <a:ext cx="2590800" cy="152401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GB" sz="1000" b="0" i="0" u="none" baseline="0" dirty="0" err="1" smtClean="0">
                <a:solidFill>
                  <a:schemeClr val="tx1"/>
                </a:solidFill>
                <a:effectLst/>
                <a:latin typeface="Arial"/>
              </a:rPr>
              <a:t>SecAppDev</a:t>
            </a:r>
            <a:r>
              <a:rPr kumimoji="0" lang="en-GB" sz="1000" b="0" i="0" u="none" baseline="0" dirty="0" smtClean="0">
                <a:solidFill>
                  <a:schemeClr val="tx1"/>
                </a:solidFill>
                <a:effectLst/>
                <a:latin typeface="Arial"/>
              </a:rPr>
              <a:t> 2013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43415245"/>
              </p:ext>
            </p:extLst>
          </p:nvPr>
        </p:nvGraphicFramePr>
        <p:xfrm>
          <a:off x="1828800" y="931128"/>
          <a:ext cx="669674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Group 7"/>
          <p:cNvGrpSpPr/>
          <p:nvPr/>
        </p:nvGrpSpPr>
        <p:grpSpPr>
          <a:xfrm>
            <a:off x="228600" y="931128"/>
            <a:ext cx="1512168" cy="5328592"/>
            <a:chOff x="0" y="2666"/>
            <a:chExt cx="2410827" cy="128271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" name="Rounded Rectangle 8"/>
            <p:cNvSpPr/>
            <p:nvPr/>
          </p:nvSpPr>
          <p:spPr>
            <a:xfrm>
              <a:off x="0" y="2666"/>
              <a:ext cx="2410827" cy="1282712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62617" y="65283"/>
              <a:ext cx="2285593" cy="11574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0490" tIns="55245" rIns="110490" bIns="55245" spcCol="1270" anchor="ctr"/>
            <a:lstStyle/>
            <a:p>
              <a:pPr algn="ctr" defTabSz="1289050" fontAlgn="auto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lang="en-GB" sz="2900" dirty="0"/>
                <a:t>Risk</a:t>
              </a: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7239000" y="931128"/>
            <a:ext cx="1752600" cy="5328592"/>
            <a:chOff x="-56591" y="2666"/>
            <a:chExt cx="2467418" cy="128271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2" name="Rounded Rectangle 11"/>
            <p:cNvSpPr/>
            <p:nvPr/>
          </p:nvSpPr>
          <p:spPr>
            <a:xfrm>
              <a:off x="0" y="2666"/>
              <a:ext cx="2410827" cy="1282712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-56591" y="65283"/>
              <a:ext cx="2404801" cy="11574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0490" tIns="55245" rIns="110490" bIns="55245" spcCol="1270" anchor="ctr"/>
            <a:lstStyle/>
            <a:p>
              <a:pPr algn="ctr" defTabSz="1289050" fontAlgn="auto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lang="en-GB" sz="2900" i="1" dirty="0"/>
                <a:t>Training</a:t>
              </a:r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4097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SDLC-related initiatives</a:t>
            </a:r>
            <a:endParaRPr lang="nl-BE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065696" y="1097360"/>
            <a:ext cx="240982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oup 3"/>
          <p:cNvGrpSpPr/>
          <p:nvPr/>
        </p:nvGrpSpPr>
        <p:grpSpPr>
          <a:xfrm>
            <a:off x="357158" y="1428736"/>
            <a:ext cx="5000660" cy="1428760"/>
            <a:chOff x="285720" y="1357298"/>
            <a:chExt cx="7143750" cy="2195969"/>
          </a:xfrm>
        </p:grpSpPr>
        <p:pic>
          <p:nvPicPr>
            <p:cNvPr id="5" name="Picture 2" descr="http://i.msdn.microsoft.com/cc448177.SDL_Process(en-us,MSDN.10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5720" y="1357298"/>
              <a:ext cx="7143750" cy="17526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285720" y="3143248"/>
              <a:ext cx="1637456" cy="41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400" dirty="0" smtClean="0">
                  <a:solidFill>
                    <a:schemeClr val="accent4"/>
                  </a:solidFill>
                </a:rPr>
                <a:t>Microsoft SDL</a:t>
              </a:r>
              <a:endParaRPr lang="nl-BE" sz="1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" name="Group 27"/>
          <p:cNvGrpSpPr/>
          <p:nvPr/>
        </p:nvGrpSpPr>
        <p:grpSpPr>
          <a:xfrm>
            <a:off x="4572000" y="2834640"/>
            <a:ext cx="1800225" cy="1950851"/>
            <a:chOff x="6858016" y="4071942"/>
            <a:chExt cx="1800225" cy="1950851"/>
          </a:xfrm>
        </p:grpSpPr>
        <p:sp>
          <p:nvSpPr>
            <p:cNvPr id="9" name="TextBox 8"/>
            <p:cNvSpPr txBox="1"/>
            <p:nvPr/>
          </p:nvSpPr>
          <p:spPr>
            <a:xfrm>
              <a:off x="6858016" y="5715016"/>
              <a:ext cx="7729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400" dirty="0" smtClean="0">
                  <a:solidFill>
                    <a:schemeClr val="accent4"/>
                  </a:solidFill>
                </a:rPr>
                <a:t>BSIMM</a:t>
              </a:r>
              <a:endParaRPr lang="nl-BE" sz="1400" dirty="0">
                <a:solidFill>
                  <a:schemeClr val="accent4"/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16" y="4071942"/>
              <a:ext cx="1800225" cy="165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 descr="http://www.gartner.com/it/images/homepage/gartner136.gif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5006" y="4916091"/>
            <a:ext cx="1530814" cy="357190"/>
          </a:xfrm>
          <a:prstGeom prst="rect">
            <a:avLst/>
          </a:prstGeom>
          <a:noFill/>
        </p:spPr>
      </p:pic>
      <p:grpSp>
        <p:nvGrpSpPr>
          <p:cNvPr id="7" name="Group 26"/>
          <p:cNvGrpSpPr/>
          <p:nvPr/>
        </p:nvGrpSpPr>
        <p:grpSpPr>
          <a:xfrm>
            <a:off x="2165367" y="2746329"/>
            <a:ext cx="2133600" cy="1236471"/>
            <a:chOff x="4357686" y="4429132"/>
            <a:chExt cx="2133600" cy="123647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357686" y="4429132"/>
              <a:ext cx="2133600" cy="93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5"/>
            <p:cNvSpPr txBox="1"/>
            <p:nvPr/>
          </p:nvSpPr>
          <p:spPr>
            <a:xfrm>
              <a:off x="4357686" y="5357826"/>
              <a:ext cx="9813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400" dirty="0" smtClean="0">
                  <a:solidFill>
                    <a:schemeClr val="accent4"/>
                  </a:solidFill>
                </a:rPr>
                <a:t>SP800-64</a:t>
              </a:r>
              <a:endParaRPr lang="nl-BE" sz="1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019800" y="2435423"/>
            <a:ext cx="11602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400" dirty="0" err="1" smtClean="0">
                <a:solidFill>
                  <a:schemeClr val="accent4"/>
                </a:solidFill>
              </a:rPr>
              <a:t>TouchPoints</a:t>
            </a:r>
            <a:endParaRPr lang="nl-BE" sz="1400" dirty="0">
              <a:solidFill>
                <a:schemeClr val="accent4"/>
              </a:solidFill>
            </a:endParaRPr>
          </a:p>
        </p:txBody>
      </p:sp>
      <p:grpSp>
        <p:nvGrpSpPr>
          <p:cNvPr id="8" name="Group 24"/>
          <p:cNvGrpSpPr/>
          <p:nvPr/>
        </p:nvGrpSpPr>
        <p:grpSpPr>
          <a:xfrm>
            <a:off x="357158" y="2941665"/>
            <a:ext cx="1262067" cy="1579369"/>
            <a:chOff x="3929058" y="2800350"/>
            <a:chExt cx="1262067" cy="1579369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52875" y="2800350"/>
              <a:ext cx="1238250" cy="1257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" name="TextBox 19"/>
            <p:cNvSpPr txBox="1"/>
            <p:nvPr/>
          </p:nvSpPr>
          <p:spPr>
            <a:xfrm>
              <a:off x="3929058" y="4071942"/>
              <a:ext cx="7745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400" dirty="0" smtClean="0">
                  <a:solidFill>
                    <a:schemeClr val="accent4"/>
                  </a:solidFill>
                </a:rPr>
                <a:t>CLASP</a:t>
              </a: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5351704" y="4999831"/>
            <a:ext cx="3286148" cy="1236471"/>
            <a:chOff x="571472" y="5000636"/>
            <a:chExt cx="3286148" cy="1236471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71472" y="5000636"/>
              <a:ext cx="3286148" cy="928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TextBox 20"/>
            <p:cNvSpPr txBox="1"/>
            <p:nvPr/>
          </p:nvSpPr>
          <p:spPr>
            <a:xfrm>
              <a:off x="571472" y="5929330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400" dirty="0" smtClean="0">
                  <a:solidFill>
                    <a:schemeClr val="accent4"/>
                  </a:solidFill>
                </a:rPr>
                <a:t>SAMM</a:t>
              </a:r>
              <a:endParaRPr lang="nl-BE" sz="1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3" name="Group 23"/>
          <p:cNvGrpSpPr/>
          <p:nvPr/>
        </p:nvGrpSpPr>
        <p:grpSpPr>
          <a:xfrm>
            <a:off x="6562854" y="3663315"/>
            <a:ext cx="2305055" cy="1307909"/>
            <a:chOff x="500034" y="3286124"/>
            <a:chExt cx="2305055" cy="1307909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00034" y="3286124"/>
              <a:ext cx="2305055" cy="993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TextBox 21"/>
            <p:cNvSpPr txBox="1"/>
            <p:nvPr/>
          </p:nvSpPr>
          <p:spPr>
            <a:xfrm>
              <a:off x="500034" y="4286256"/>
              <a:ext cx="10326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400" dirty="0" smtClean="0">
                  <a:solidFill>
                    <a:schemeClr val="accent4"/>
                  </a:solidFill>
                </a:rPr>
                <a:t>SSE-CMM</a:t>
              </a:r>
              <a:endParaRPr lang="nl-BE" sz="1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4" name="Group 29"/>
          <p:cNvGrpSpPr/>
          <p:nvPr/>
        </p:nvGrpSpPr>
        <p:grpSpPr>
          <a:xfrm>
            <a:off x="201371" y="5499151"/>
            <a:ext cx="4786346" cy="807843"/>
            <a:chOff x="142844" y="5643578"/>
            <a:chExt cx="4786346" cy="807843"/>
          </a:xfrm>
        </p:grpSpPr>
        <p:pic>
          <p:nvPicPr>
            <p:cNvPr id="1035" name="Picture 11" descr="http://www.sei.cmu.edu/images/seicmulogo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14282" y="5643578"/>
              <a:ext cx="4714908" cy="457200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/>
            <p:nvPr/>
          </p:nvSpPr>
          <p:spPr>
            <a:xfrm>
              <a:off x="142844" y="6143644"/>
              <a:ext cx="11608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BE" sz="1400" dirty="0" err="1" smtClean="0">
                  <a:solidFill>
                    <a:schemeClr val="accent4"/>
                  </a:solidFill>
                </a:rPr>
                <a:t>TSP-Secure</a:t>
              </a:r>
              <a:endParaRPr lang="nl-BE" sz="1400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546182" y="5954137"/>
            <a:ext cx="16225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3200" b="1" dirty="0" smtClean="0">
                <a:solidFill>
                  <a:schemeClr val="accent4"/>
                </a:solidFill>
              </a:rPr>
              <a:t>GASSP</a:t>
            </a:r>
            <a:endParaRPr lang="nl-BE" sz="3200" b="1" dirty="0">
              <a:solidFill>
                <a:schemeClr val="accent4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86525" y="2914650"/>
            <a:ext cx="25812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Footer Placeholder 2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4" name="Picture 2" descr="http://www.iso27001security.com/assets/images/autogen/ISO-IEC-27034_NISO27k-banner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09" y="4529934"/>
            <a:ext cx="3106942" cy="90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4454820" y="327511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1562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dirty="0" smtClean="0"/>
              <a:t>Why </a:t>
            </a:r>
            <a:r>
              <a:rPr lang="en-US" dirty="0"/>
              <a:t>a Maturity </a:t>
            </a:r>
            <a:r>
              <a:rPr lang="en-US" dirty="0" smtClean="0"/>
              <a:t>Model 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06085048"/>
              </p:ext>
            </p:extLst>
          </p:nvPr>
        </p:nvGraphicFramePr>
        <p:xfrm>
          <a:off x="281783" y="1175658"/>
          <a:ext cx="4876204" cy="4102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5122" name="Picture 2" descr="https://lh5.googleusercontent.com/KG3Odz6lnHDDjJ0d1j76SKaJyb3QSwwAqFnHPDs00rklaID5Da-R9FLQuX0ziC2S-MYi4HHEYeSHkcgdjnBymZ7XfLuRX0s7QM36CbmT4pkoUM2_cUfdXtOs7AVdIGvjmWyMtEzduG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738" y="1933030"/>
            <a:ext cx="4449262" cy="263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33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r>
              <a:rPr lang="en"/>
              <a:t>Key changes in SAMM v2.0 </a:t>
            </a:r>
            <a:endParaRPr/>
          </a:p>
        </p:txBody>
      </p:sp>
      <p:sp>
        <p:nvSpPr>
          <p:cNvPr id="323" name="Google Shape;323;p3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indent="0" algn="ctr">
              <a:buNone/>
            </a:pPr>
            <a:endParaRPr dirty="0"/>
          </a:p>
        </p:txBody>
      </p:sp>
      <p:sp>
        <p:nvSpPr>
          <p:cNvPr id="324" name="Google Shape;324;p37"/>
          <p:cNvSpPr txBox="1">
            <a:spLocks noGrp="1"/>
          </p:cNvSpPr>
          <p:nvPr>
            <p:ph type="body" idx="4294967295"/>
          </p:nvPr>
        </p:nvSpPr>
        <p:spPr>
          <a:xfrm>
            <a:off x="0" y="2735263"/>
            <a:ext cx="3867150" cy="2763837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Four Business Functions - Governance, Construction, Verification, Operations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 Security Practices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Very little, if any, prescriptive guidance for build and deploy domains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Maturity level activities could be orphaned, and sometimes unrelated to each other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</a:pPr>
            <a:r>
              <a:rPr lang="en" sz="1200">
                <a:latin typeface="Arial"/>
                <a:ea typeface="Arial"/>
                <a:cs typeface="Arial"/>
                <a:sym typeface="Arial"/>
              </a:rPr>
              <a:t>Maturity level activities not in order of increasing difficulty, cost of implementation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Coverage based measurement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endParaRPr sz="1400"/>
          </a:p>
        </p:txBody>
      </p:sp>
      <p:sp>
        <p:nvSpPr>
          <p:cNvPr id="325" name="Google Shape;325;p37"/>
          <p:cNvSpPr txBox="1">
            <a:spLocks noGrp="1"/>
          </p:cNvSpPr>
          <p:nvPr>
            <p:ph type="body" idx="4294967295"/>
          </p:nvPr>
        </p:nvSpPr>
        <p:spPr>
          <a:xfrm>
            <a:off x="5256213" y="1808161"/>
            <a:ext cx="3887787" cy="619125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indent="0" algn="ctr">
              <a:buNone/>
            </a:pPr>
            <a:r>
              <a:rPr lang="en" dirty="0"/>
              <a:t>SAMM v2.0</a:t>
            </a:r>
            <a:endParaRPr dirty="0"/>
          </a:p>
        </p:txBody>
      </p:sp>
      <p:sp>
        <p:nvSpPr>
          <p:cNvPr id="326" name="Google Shape;326;p37"/>
          <p:cNvSpPr txBox="1">
            <a:spLocks noGrp="1"/>
          </p:cNvSpPr>
          <p:nvPr>
            <p:ph type="body" idx="4294967295"/>
          </p:nvPr>
        </p:nvSpPr>
        <p:spPr>
          <a:xfrm>
            <a:off x="5256213" y="2735263"/>
            <a:ext cx="3887787" cy="2763837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r>
              <a:rPr lang="en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Five Business Functions - Governance, </a:t>
            </a:r>
            <a:r>
              <a:rPr lang="en" sz="12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Design, Implementation,</a:t>
            </a:r>
            <a:r>
              <a:rPr lang="en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Verification, Operations</a:t>
            </a:r>
            <a:endParaRPr sz="1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r>
              <a:rPr lang="en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 Security Practices</a:t>
            </a:r>
            <a:endParaRPr sz="1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SzPts val="1200"/>
            </a:pPr>
            <a:r>
              <a:rPr lang="en" sz="1200" dirty="0">
                <a:latin typeface="Arial"/>
                <a:ea typeface="Arial"/>
                <a:cs typeface="Arial"/>
                <a:sym typeface="Arial"/>
              </a:rPr>
              <a:t>New Business Function "Implementation" to accommodate guidance related to build and deploy domains</a:t>
            </a: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r>
              <a:rPr lang="en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Maturity level activities are aligned and linked per Stream. Each </a:t>
            </a:r>
            <a:r>
              <a:rPr lang="en" sz="1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stream</a:t>
            </a:r>
            <a:r>
              <a:rPr lang="en" sz="1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has a clear Objective</a:t>
            </a:r>
            <a:endParaRPr sz="1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</a:pPr>
            <a:r>
              <a:rPr lang="en" sz="1200" dirty="0">
                <a:latin typeface="Arial"/>
                <a:ea typeface="Arial"/>
                <a:cs typeface="Arial"/>
                <a:sym typeface="Arial"/>
              </a:rPr>
              <a:t>Maturity level activities designed in order of increasing difficulty, implementation cost</a:t>
            </a: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r>
              <a:rPr lang="en" sz="12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Coverage &amp; Quality</a:t>
            </a:r>
            <a:r>
              <a:rPr lang="en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based </a:t>
            </a:r>
            <a:r>
              <a:rPr lang="en" sz="1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measurement</a:t>
            </a: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endParaRPr lang="en" sz="1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r>
              <a:rPr lang="en" sz="12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Also includes supporting infrastructure</a:t>
            </a:r>
          </a:p>
          <a:p>
            <a:pPr indent="-3048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/>
              <a:buChar char="•"/>
            </a:pPr>
            <a:endParaRPr lang="en" sz="120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325;p37"/>
          <p:cNvSpPr txBox="1">
            <a:spLocks/>
          </p:cNvSpPr>
          <p:nvPr/>
        </p:nvSpPr>
        <p:spPr>
          <a:xfrm>
            <a:off x="201912" y="1808162"/>
            <a:ext cx="3887787" cy="619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–"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buFont typeface="Calibri"/>
              <a:buNone/>
            </a:pPr>
            <a:r>
              <a:rPr lang="nl-BE" dirty="0" smtClean="0"/>
              <a:t>SAMM v1.5</a:t>
            </a:r>
            <a:endParaRPr lang="nl-BE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347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OWASP SAMM vs. BSIMM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Prescriptive vs. Descriptive</a:t>
            </a:r>
          </a:p>
          <a:p>
            <a:r>
              <a:rPr lang="en-GB" dirty="0" smtClean="0"/>
              <a:t>Open vs. Closed</a:t>
            </a:r>
          </a:p>
          <a:p>
            <a:r>
              <a:rPr lang="en-GB" dirty="0" smtClean="0"/>
              <a:t>Low Watermark vs. High Watermark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823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/>
          <a:srcRect t="2887" b="2625"/>
          <a:stretch>
            <a:fillRect/>
          </a:stretch>
        </p:blipFill>
        <p:spPr bwMode="auto">
          <a:xfrm>
            <a:off x="2428875" y="1562695"/>
            <a:ext cx="4286250" cy="3214688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9525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400" dirty="0" smtClean="0"/>
              <a:t>OWASP SAMM 101</a:t>
            </a:r>
            <a:endParaRPr lang="en-US" altLang="en-US" sz="3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0925" y="1562695"/>
            <a:ext cx="1285875" cy="1295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0450" y="3170039"/>
            <a:ext cx="12763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35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 descr="http://www.irenevandermeijs.nl/wp-content/uploads/2011/01/food_culinair_pudding-1024x6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32469"/>
            <a:ext cx="8252193" cy="499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ooter Placeholder 10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93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SAMM Business Functions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833120"/>
            <a:ext cx="4212771" cy="5431790"/>
          </a:xfrm>
        </p:spPr>
        <p:txBody>
          <a:bodyPr/>
          <a:lstStyle/>
          <a:p>
            <a:pPr marL="530417" indent="-342900"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Start with the core activities tied to any organization performing software development</a:t>
            </a:r>
          </a:p>
          <a:p>
            <a:pPr marL="530417" indent="-342900">
              <a:buFont typeface="Arial" panose="020B0604020202020204" pitchFamily="34" charset="0"/>
              <a:buChar char="•"/>
            </a:pPr>
            <a:endParaRPr lang="en-US" altLang="en-US" sz="2800" dirty="0" smtClean="0"/>
          </a:p>
          <a:p>
            <a:pPr marL="530417" indent="-342900"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Named generically, but should resonate with any development stakeholder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34099493"/>
              </p:ext>
            </p:extLst>
          </p:nvPr>
        </p:nvGraphicFramePr>
        <p:xfrm>
          <a:off x="3707802" y="104199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4587948" y="1067367"/>
            <a:ext cx="612000" cy="612000"/>
            <a:chOff x="7573215" y="3474401"/>
            <a:chExt cx="612000" cy="612000"/>
          </a:xfrm>
        </p:grpSpPr>
        <p:sp>
          <p:nvSpPr>
            <p:cNvPr id="11" name="Oval 10"/>
            <p:cNvSpPr/>
            <p:nvPr/>
          </p:nvSpPr>
          <p:spPr bwMode="ltGray">
            <a:xfrm>
              <a:off x="7573215" y="3474401"/>
              <a:ext cx="612000" cy="612000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 smtClean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12" name="Freeform 4992"/>
            <p:cNvSpPr>
              <a:spLocks noEditPoints="1"/>
            </p:cNvSpPr>
            <p:nvPr/>
          </p:nvSpPr>
          <p:spPr bwMode="auto">
            <a:xfrm>
              <a:off x="7695985" y="3601300"/>
              <a:ext cx="334377" cy="373145"/>
            </a:xfrm>
            <a:custGeom>
              <a:avLst/>
              <a:gdLst>
                <a:gd name="T0" fmla="*/ 14 w 276"/>
                <a:gd name="T1" fmla="*/ 26 h 308"/>
                <a:gd name="T2" fmla="*/ 36 w 276"/>
                <a:gd name="T3" fmla="*/ 30 h 308"/>
                <a:gd name="T4" fmla="*/ 2 w 276"/>
                <a:gd name="T5" fmla="*/ 52 h 308"/>
                <a:gd name="T6" fmla="*/ 6 w 276"/>
                <a:gd name="T7" fmla="*/ 30 h 308"/>
                <a:gd name="T8" fmla="*/ 176 w 276"/>
                <a:gd name="T9" fmla="*/ 202 h 308"/>
                <a:gd name="T10" fmla="*/ 174 w 276"/>
                <a:gd name="T11" fmla="*/ 194 h 308"/>
                <a:gd name="T12" fmla="*/ 100 w 276"/>
                <a:gd name="T13" fmla="*/ 132 h 308"/>
                <a:gd name="T14" fmla="*/ 50 w 276"/>
                <a:gd name="T15" fmla="*/ 80 h 308"/>
                <a:gd name="T16" fmla="*/ 30 w 276"/>
                <a:gd name="T17" fmla="*/ 58 h 308"/>
                <a:gd name="T18" fmla="*/ 22 w 276"/>
                <a:gd name="T19" fmla="*/ 64 h 308"/>
                <a:gd name="T20" fmla="*/ 42 w 276"/>
                <a:gd name="T21" fmla="*/ 88 h 308"/>
                <a:gd name="T22" fmla="*/ 92 w 276"/>
                <a:gd name="T23" fmla="*/ 140 h 308"/>
                <a:gd name="T24" fmla="*/ 168 w 276"/>
                <a:gd name="T25" fmla="*/ 204 h 308"/>
                <a:gd name="T26" fmla="*/ 172 w 276"/>
                <a:gd name="T27" fmla="*/ 206 h 308"/>
                <a:gd name="T28" fmla="*/ 176 w 276"/>
                <a:gd name="T29" fmla="*/ 202 h 308"/>
                <a:gd name="T30" fmla="*/ 276 w 276"/>
                <a:gd name="T31" fmla="*/ 292 h 308"/>
                <a:gd name="T32" fmla="*/ 266 w 276"/>
                <a:gd name="T33" fmla="*/ 308 h 308"/>
                <a:gd name="T34" fmla="*/ 62 w 276"/>
                <a:gd name="T35" fmla="*/ 308 h 308"/>
                <a:gd name="T36" fmla="*/ 46 w 276"/>
                <a:gd name="T37" fmla="*/ 298 h 308"/>
                <a:gd name="T38" fmla="*/ 46 w 276"/>
                <a:gd name="T39" fmla="*/ 112 h 308"/>
                <a:gd name="T40" fmla="*/ 88 w 276"/>
                <a:gd name="T41" fmla="*/ 156 h 308"/>
                <a:gd name="T42" fmla="*/ 168 w 276"/>
                <a:gd name="T43" fmla="*/ 220 h 308"/>
                <a:gd name="T44" fmla="*/ 182 w 276"/>
                <a:gd name="T45" fmla="*/ 214 h 308"/>
                <a:gd name="T46" fmla="*/ 200 w 276"/>
                <a:gd name="T47" fmla="*/ 196 h 308"/>
                <a:gd name="T48" fmla="*/ 204 w 276"/>
                <a:gd name="T49" fmla="*/ 182 h 308"/>
                <a:gd name="T50" fmla="*/ 136 w 276"/>
                <a:gd name="T51" fmla="*/ 106 h 308"/>
                <a:gd name="T52" fmla="*/ 86 w 276"/>
                <a:gd name="T53" fmla="*/ 62 h 308"/>
                <a:gd name="T54" fmla="*/ 62 w 276"/>
                <a:gd name="T55" fmla="*/ 34 h 308"/>
                <a:gd name="T56" fmla="*/ 116 w 276"/>
                <a:gd name="T57" fmla="*/ 68 h 308"/>
                <a:gd name="T58" fmla="*/ 150 w 276"/>
                <a:gd name="T59" fmla="*/ 106 h 308"/>
                <a:gd name="T60" fmla="*/ 162 w 276"/>
                <a:gd name="T61" fmla="*/ 126 h 308"/>
                <a:gd name="T62" fmla="*/ 168 w 276"/>
                <a:gd name="T63" fmla="*/ 126 h 308"/>
                <a:gd name="T64" fmla="*/ 170 w 276"/>
                <a:gd name="T65" fmla="*/ 118 h 308"/>
                <a:gd name="T66" fmla="*/ 144 w 276"/>
                <a:gd name="T67" fmla="*/ 80 h 308"/>
                <a:gd name="T68" fmla="*/ 102 w 276"/>
                <a:gd name="T69" fmla="*/ 40 h 308"/>
                <a:gd name="T70" fmla="*/ 62 w 276"/>
                <a:gd name="T71" fmla="*/ 20 h 308"/>
                <a:gd name="T72" fmla="*/ 46 w 276"/>
                <a:gd name="T73" fmla="*/ 16 h 308"/>
                <a:gd name="T74" fmla="*/ 50 w 276"/>
                <a:gd name="T75" fmla="*/ 4 h 308"/>
                <a:gd name="T76" fmla="*/ 194 w 276"/>
                <a:gd name="T77" fmla="*/ 0 h 308"/>
                <a:gd name="T78" fmla="*/ 276 w 276"/>
                <a:gd name="T79" fmla="*/ 82 h 308"/>
                <a:gd name="T80" fmla="*/ 220 w 276"/>
                <a:gd name="T81" fmla="*/ 206 h 308"/>
                <a:gd name="T82" fmla="*/ 220 w 276"/>
                <a:gd name="T83" fmla="*/ 206 h 308"/>
                <a:gd name="T84" fmla="*/ 202 w 276"/>
                <a:gd name="T85" fmla="*/ 214 h 308"/>
                <a:gd name="T86" fmla="*/ 194 w 276"/>
                <a:gd name="T87" fmla="*/ 226 h 308"/>
                <a:gd name="T88" fmla="*/ 240 w 276"/>
                <a:gd name="T89" fmla="*/ 272 h 308"/>
                <a:gd name="T90" fmla="*/ 238 w 276"/>
                <a:gd name="T91" fmla="*/ 266 h 308"/>
                <a:gd name="T92" fmla="*/ 88 w 276"/>
                <a:gd name="T93" fmla="*/ 264 h 308"/>
                <a:gd name="T94" fmla="*/ 84 w 276"/>
                <a:gd name="T95" fmla="*/ 266 h 308"/>
                <a:gd name="T96" fmla="*/ 80 w 276"/>
                <a:gd name="T97" fmla="*/ 272 h 308"/>
                <a:gd name="T98" fmla="*/ 86 w 276"/>
                <a:gd name="T99" fmla="*/ 280 h 308"/>
                <a:gd name="T100" fmla="*/ 232 w 276"/>
                <a:gd name="T101" fmla="*/ 280 h 308"/>
                <a:gd name="T102" fmla="*/ 240 w 276"/>
                <a:gd name="T103" fmla="*/ 274 h 308"/>
                <a:gd name="T104" fmla="*/ 262 w 276"/>
                <a:gd name="T105" fmla="*/ 84 h 308"/>
                <a:gd name="T106" fmla="*/ 220 w 276"/>
                <a:gd name="T107" fmla="*/ 42 h 308"/>
                <a:gd name="T108" fmla="*/ 262 w 276"/>
                <a:gd name="T109" fmla="*/ 8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6" h="308">
                  <a:moveTo>
                    <a:pt x="6" y="30"/>
                  </a:moveTo>
                  <a:lnTo>
                    <a:pt x="6" y="30"/>
                  </a:lnTo>
                  <a:lnTo>
                    <a:pt x="14" y="26"/>
                  </a:lnTo>
                  <a:lnTo>
                    <a:pt x="20" y="24"/>
                  </a:lnTo>
                  <a:lnTo>
                    <a:pt x="28" y="26"/>
                  </a:lnTo>
                  <a:lnTo>
                    <a:pt x="36" y="3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2" y="52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6" y="30"/>
                  </a:lnTo>
                  <a:lnTo>
                    <a:pt x="6" y="30"/>
                  </a:lnTo>
                  <a:close/>
                  <a:moveTo>
                    <a:pt x="176" y="202"/>
                  </a:moveTo>
                  <a:lnTo>
                    <a:pt x="176" y="202"/>
                  </a:lnTo>
                  <a:lnTo>
                    <a:pt x="176" y="198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54" y="178"/>
                  </a:lnTo>
                  <a:lnTo>
                    <a:pt x="130" y="158"/>
                  </a:lnTo>
                  <a:lnTo>
                    <a:pt x="100" y="132"/>
                  </a:lnTo>
                  <a:lnTo>
                    <a:pt x="100" y="132"/>
                  </a:lnTo>
                  <a:lnTo>
                    <a:pt x="70" y="102"/>
                  </a:lnTo>
                  <a:lnTo>
                    <a:pt x="50" y="8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0" y="58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2" y="64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42" y="88"/>
                  </a:lnTo>
                  <a:lnTo>
                    <a:pt x="62" y="11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122" y="168"/>
                  </a:lnTo>
                  <a:lnTo>
                    <a:pt x="146" y="188"/>
                  </a:lnTo>
                  <a:lnTo>
                    <a:pt x="168" y="204"/>
                  </a:lnTo>
                  <a:lnTo>
                    <a:pt x="168" y="204"/>
                  </a:lnTo>
                  <a:lnTo>
                    <a:pt x="172" y="206"/>
                  </a:lnTo>
                  <a:lnTo>
                    <a:pt x="172" y="206"/>
                  </a:lnTo>
                  <a:lnTo>
                    <a:pt x="174" y="204"/>
                  </a:lnTo>
                  <a:lnTo>
                    <a:pt x="176" y="202"/>
                  </a:lnTo>
                  <a:lnTo>
                    <a:pt x="176" y="202"/>
                  </a:lnTo>
                  <a:close/>
                  <a:moveTo>
                    <a:pt x="276" y="82"/>
                  </a:moveTo>
                  <a:lnTo>
                    <a:pt x="276" y="292"/>
                  </a:lnTo>
                  <a:lnTo>
                    <a:pt x="276" y="292"/>
                  </a:lnTo>
                  <a:lnTo>
                    <a:pt x="274" y="298"/>
                  </a:lnTo>
                  <a:lnTo>
                    <a:pt x="270" y="304"/>
                  </a:lnTo>
                  <a:lnTo>
                    <a:pt x="266" y="308"/>
                  </a:lnTo>
                  <a:lnTo>
                    <a:pt x="260" y="308"/>
                  </a:lnTo>
                  <a:lnTo>
                    <a:pt x="62" y="308"/>
                  </a:lnTo>
                  <a:lnTo>
                    <a:pt x="62" y="308"/>
                  </a:lnTo>
                  <a:lnTo>
                    <a:pt x="56" y="308"/>
                  </a:lnTo>
                  <a:lnTo>
                    <a:pt x="50" y="304"/>
                  </a:lnTo>
                  <a:lnTo>
                    <a:pt x="46" y="298"/>
                  </a:lnTo>
                  <a:lnTo>
                    <a:pt x="46" y="292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64" y="132"/>
                  </a:lnTo>
                  <a:lnTo>
                    <a:pt x="88" y="156"/>
                  </a:lnTo>
                  <a:lnTo>
                    <a:pt x="88" y="156"/>
                  </a:lnTo>
                  <a:lnTo>
                    <a:pt x="122" y="186"/>
                  </a:lnTo>
                  <a:lnTo>
                    <a:pt x="150" y="208"/>
                  </a:lnTo>
                  <a:lnTo>
                    <a:pt x="168" y="220"/>
                  </a:lnTo>
                  <a:lnTo>
                    <a:pt x="178" y="226"/>
                  </a:lnTo>
                  <a:lnTo>
                    <a:pt x="178" y="226"/>
                  </a:lnTo>
                  <a:lnTo>
                    <a:pt x="182" y="214"/>
                  </a:lnTo>
                  <a:lnTo>
                    <a:pt x="190" y="204"/>
                  </a:lnTo>
                  <a:lnTo>
                    <a:pt x="190" y="204"/>
                  </a:lnTo>
                  <a:lnTo>
                    <a:pt x="200" y="196"/>
                  </a:lnTo>
                  <a:lnTo>
                    <a:pt x="210" y="192"/>
                  </a:lnTo>
                  <a:lnTo>
                    <a:pt x="210" y="192"/>
                  </a:lnTo>
                  <a:lnTo>
                    <a:pt x="204" y="182"/>
                  </a:lnTo>
                  <a:lnTo>
                    <a:pt x="190" y="164"/>
                  </a:lnTo>
                  <a:lnTo>
                    <a:pt x="168" y="136"/>
                  </a:lnTo>
                  <a:lnTo>
                    <a:pt x="136" y="106"/>
                  </a:lnTo>
                  <a:lnTo>
                    <a:pt x="136" y="106"/>
                  </a:lnTo>
                  <a:lnTo>
                    <a:pt x="110" y="82"/>
                  </a:lnTo>
                  <a:lnTo>
                    <a:pt x="86" y="62"/>
                  </a:lnTo>
                  <a:lnTo>
                    <a:pt x="54" y="40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84" y="44"/>
                  </a:lnTo>
                  <a:lnTo>
                    <a:pt x="98" y="54"/>
                  </a:lnTo>
                  <a:lnTo>
                    <a:pt x="116" y="68"/>
                  </a:lnTo>
                  <a:lnTo>
                    <a:pt x="116" y="68"/>
                  </a:lnTo>
                  <a:lnTo>
                    <a:pt x="136" y="88"/>
                  </a:lnTo>
                  <a:lnTo>
                    <a:pt x="150" y="106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62" y="126"/>
                  </a:lnTo>
                  <a:lnTo>
                    <a:pt x="166" y="126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8" y="126"/>
                  </a:lnTo>
                  <a:lnTo>
                    <a:pt x="172" y="122"/>
                  </a:lnTo>
                  <a:lnTo>
                    <a:pt x="170" y="118"/>
                  </a:lnTo>
                  <a:lnTo>
                    <a:pt x="170" y="118"/>
                  </a:lnTo>
                  <a:lnTo>
                    <a:pt x="158" y="98"/>
                  </a:lnTo>
                  <a:lnTo>
                    <a:pt x="144" y="80"/>
                  </a:lnTo>
                  <a:lnTo>
                    <a:pt x="124" y="58"/>
                  </a:lnTo>
                  <a:lnTo>
                    <a:pt x="124" y="58"/>
                  </a:lnTo>
                  <a:lnTo>
                    <a:pt x="102" y="40"/>
                  </a:lnTo>
                  <a:lnTo>
                    <a:pt x="82" y="30"/>
                  </a:lnTo>
                  <a:lnTo>
                    <a:pt x="68" y="22"/>
                  </a:lnTo>
                  <a:lnTo>
                    <a:pt x="62" y="20"/>
                  </a:lnTo>
                  <a:lnTo>
                    <a:pt x="58" y="20"/>
                  </a:lnTo>
                  <a:lnTo>
                    <a:pt x="46" y="34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0"/>
                  </a:lnTo>
                  <a:lnTo>
                    <a:pt x="50" y="4"/>
                  </a:lnTo>
                  <a:lnTo>
                    <a:pt x="56" y="0"/>
                  </a:lnTo>
                  <a:lnTo>
                    <a:pt x="62" y="0"/>
                  </a:lnTo>
                  <a:lnTo>
                    <a:pt x="194" y="0"/>
                  </a:lnTo>
                  <a:lnTo>
                    <a:pt x="210" y="16"/>
                  </a:lnTo>
                  <a:lnTo>
                    <a:pt x="260" y="66"/>
                  </a:lnTo>
                  <a:lnTo>
                    <a:pt x="276" y="82"/>
                  </a:lnTo>
                  <a:close/>
                  <a:moveTo>
                    <a:pt x="194" y="234"/>
                  </a:moveTo>
                  <a:lnTo>
                    <a:pt x="234" y="246"/>
                  </a:lnTo>
                  <a:lnTo>
                    <a:pt x="220" y="206"/>
                  </a:lnTo>
                  <a:lnTo>
                    <a:pt x="220" y="206"/>
                  </a:lnTo>
                  <a:lnTo>
                    <a:pt x="220" y="206"/>
                  </a:lnTo>
                  <a:lnTo>
                    <a:pt x="220" y="206"/>
                  </a:lnTo>
                  <a:lnTo>
                    <a:pt x="212" y="208"/>
                  </a:lnTo>
                  <a:lnTo>
                    <a:pt x="206" y="210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198" y="220"/>
                  </a:lnTo>
                  <a:lnTo>
                    <a:pt x="194" y="226"/>
                  </a:lnTo>
                  <a:lnTo>
                    <a:pt x="194" y="234"/>
                  </a:lnTo>
                  <a:lnTo>
                    <a:pt x="194" y="234"/>
                  </a:lnTo>
                  <a:close/>
                  <a:moveTo>
                    <a:pt x="240" y="272"/>
                  </a:moveTo>
                  <a:lnTo>
                    <a:pt x="240" y="272"/>
                  </a:lnTo>
                  <a:lnTo>
                    <a:pt x="240" y="268"/>
                  </a:lnTo>
                  <a:lnTo>
                    <a:pt x="238" y="266"/>
                  </a:lnTo>
                  <a:lnTo>
                    <a:pt x="236" y="264"/>
                  </a:lnTo>
                  <a:lnTo>
                    <a:pt x="232" y="264"/>
                  </a:lnTo>
                  <a:lnTo>
                    <a:pt x="88" y="264"/>
                  </a:lnTo>
                  <a:lnTo>
                    <a:pt x="88" y="264"/>
                  </a:lnTo>
                  <a:lnTo>
                    <a:pt x="86" y="264"/>
                  </a:lnTo>
                  <a:lnTo>
                    <a:pt x="84" y="266"/>
                  </a:lnTo>
                  <a:lnTo>
                    <a:pt x="82" y="268"/>
                  </a:lnTo>
                  <a:lnTo>
                    <a:pt x="80" y="272"/>
                  </a:lnTo>
                  <a:lnTo>
                    <a:pt x="80" y="272"/>
                  </a:lnTo>
                  <a:lnTo>
                    <a:pt x="82" y="274"/>
                  </a:lnTo>
                  <a:lnTo>
                    <a:pt x="84" y="278"/>
                  </a:lnTo>
                  <a:lnTo>
                    <a:pt x="86" y="280"/>
                  </a:lnTo>
                  <a:lnTo>
                    <a:pt x="88" y="280"/>
                  </a:lnTo>
                  <a:lnTo>
                    <a:pt x="232" y="280"/>
                  </a:lnTo>
                  <a:lnTo>
                    <a:pt x="232" y="280"/>
                  </a:lnTo>
                  <a:lnTo>
                    <a:pt x="236" y="280"/>
                  </a:lnTo>
                  <a:lnTo>
                    <a:pt x="238" y="278"/>
                  </a:lnTo>
                  <a:lnTo>
                    <a:pt x="240" y="274"/>
                  </a:lnTo>
                  <a:lnTo>
                    <a:pt x="240" y="272"/>
                  </a:lnTo>
                  <a:lnTo>
                    <a:pt x="240" y="272"/>
                  </a:lnTo>
                  <a:close/>
                  <a:moveTo>
                    <a:pt x="262" y="84"/>
                  </a:moveTo>
                  <a:lnTo>
                    <a:pt x="244" y="66"/>
                  </a:lnTo>
                  <a:lnTo>
                    <a:pt x="220" y="66"/>
                  </a:lnTo>
                  <a:lnTo>
                    <a:pt x="220" y="42"/>
                  </a:lnTo>
                  <a:lnTo>
                    <a:pt x="202" y="24"/>
                  </a:lnTo>
                  <a:lnTo>
                    <a:pt x="202" y="84"/>
                  </a:lnTo>
                  <a:lnTo>
                    <a:pt x="262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87980" y="1918735"/>
            <a:ext cx="612000" cy="612000"/>
            <a:chOff x="2342233" y="3474401"/>
            <a:chExt cx="612000" cy="612000"/>
          </a:xfrm>
        </p:grpSpPr>
        <p:sp>
          <p:nvSpPr>
            <p:cNvPr id="14" name="Oval 13"/>
            <p:cNvSpPr/>
            <p:nvPr/>
          </p:nvSpPr>
          <p:spPr bwMode="ltGray">
            <a:xfrm>
              <a:off x="2342233" y="3474401"/>
              <a:ext cx="612000" cy="612000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 smtClean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15" name="Freeform 4897"/>
            <p:cNvSpPr>
              <a:spLocks noEditPoints="1"/>
            </p:cNvSpPr>
            <p:nvPr/>
          </p:nvSpPr>
          <p:spPr bwMode="auto">
            <a:xfrm>
              <a:off x="2502740" y="3554044"/>
              <a:ext cx="290986" cy="470427"/>
            </a:xfrm>
            <a:custGeom>
              <a:avLst/>
              <a:gdLst>
                <a:gd name="T0" fmla="*/ 94 w 240"/>
                <a:gd name="T1" fmla="*/ 388 h 388"/>
                <a:gd name="T2" fmla="*/ 86 w 240"/>
                <a:gd name="T3" fmla="*/ 378 h 388"/>
                <a:gd name="T4" fmla="*/ 96 w 240"/>
                <a:gd name="T5" fmla="*/ 368 h 388"/>
                <a:gd name="T6" fmla="*/ 150 w 240"/>
                <a:gd name="T7" fmla="*/ 372 h 388"/>
                <a:gd name="T8" fmla="*/ 152 w 240"/>
                <a:gd name="T9" fmla="*/ 382 h 388"/>
                <a:gd name="T10" fmla="*/ 144 w 240"/>
                <a:gd name="T11" fmla="*/ 388 h 388"/>
                <a:gd name="T12" fmla="*/ 164 w 240"/>
                <a:gd name="T13" fmla="*/ 340 h 388"/>
                <a:gd name="T14" fmla="*/ 84 w 240"/>
                <a:gd name="T15" fmla="*/ 336 h 388"/>
                <a:gd name="T16" fmla="*/ 74 w 240"/>
                <a:gd name="T17" fmla="*/ 346 h 388"/>
                <a:gd name="T18" fmla="*/ 80 w 240"/>
                <a:gd name="T19" fmla="*/ 356 h 388"/>
                <a:gd name="T20" fmla="*/ 160 w 240"/>
                <a:gd name="T21" fmla="*/ 356 h 388"/>
                <a:gd name="T22" fmla="*/ 166 w 240"/>
                <a:gd name="T23" fmla="*/ 346 h 388"/>
                <a:gd name="T24" fmla="*/ 178 w 240"/>
                <a:gd name="T25" fmla="*/ 268 h 388"/>
                <a:gd name="T26" fmla="*/ 198 w 240"/>
                <a:gd name="T27" fmla="*/ 218 h 388"/>
                <a:gd name="T28" fmla="*/ 230 w 240"/>
                <a:gd name="T29" fmla="*/ 168 h 388"/>
                <a:gd name="T30" fmla="*/ 240 w 240"/>
                <a:gd name="T31" fmla="*/ 122 h 388"/>
                <a:gd name="T32" fmla="*/ 224 w 240"/>
                <a:gd name="T33" fmla="*/ 58 h 388"/>
                <a:gd name="T34" fmla="*/ 184 w 240"/>
                <a:gd name="T35" fmla="*/ 16 h 388"/>
                <a:gd name="T36" fmla="*/ 134 w 240"/>
                <a:gd name="T37" fmla="*/ 0 h 388"/>
                <a:gd name="T38" fmla="*/ 92 w 240"/>
                <a:gd name="T39" fmla="*/ 2 h 388"/>
                <a:gd name="T40" fmla="*/ 46 w 240"/>
                <a:gd name="T41" fmla="*/ 22 h 388"/>
                <a:gd name="T42" fmla="*/ 8 w 240"/>
                <a:gd name="T43" fmla="*/ 78 h 388"/>
                <a:gd name="T44" fmla="*/ 0 w 240"/>
                <a:gd name="T45" fmla="*/ 136 h 388"/>
                <a:gd name="T46" fmla="*/ 20 w 240"/>
                <a:gd name="T47" fmla="*/ 184 h 388"/>
                <a:gd name="T48" fmla="*/ 48 w 240"/>
                <a:gd name="T49" fmla="*/ 228 h 388"/>
                <a:gd name="T50" fmla="*/ 64 w 240"/>
                <a:gd name="T51" fmla="*/ 286 h 388"/>
                <a:gd name="T52" fmla="*/ 70 w 240"/>
                <a:gd name="T53" fmla="*/ 318 h 388"/>
                <a:gd name="T54" fmla="*/ 160 w 240"/>
                <a:gd name="T55" fmla="*/ 322 h 388"/>
                <a:gd name="T56" fmla="*/ 176 w 240"/>
                <a:gd name="T57" fmla="*/ 306 h 388"/>
                <a:gd name="T58" fmla="*/ 46 w 240"/>
                <a:gd name="T59" fmla="*/ 168 h 388"/>
                <a:gd name="T60" fmla="*/ 32 w 240"/>
                <a:gd name="T61" fmla="*/ 122 h 388"/>
                <a:gd name="T62" fmla="*/ 60 w 240"/>
                <a:gd name="T63" fmla="*/ 52 h 388"/>
                <a:gd name="T64" fmla="*/ 120 w 240"/>
                <a:gd name="T65" fmla="*/ 32 h 388"/>
                <a:gd name="T66" fmla="*/ 166 w 240"/>
                <a:gd name="T67" fmla="*/ 42 h 388"/>
                <a:gd name="T68" fmla="*/ 206 w 240"/>
                <a:gd name="T69" fmla="*/ 98 h 388"/>
                <a:gd name="T70" fmla="*/ 202 w 240"/>
                <a:gd name="T71" fmla="*/ 154 h 388"/>
                <a:gd name="T72" fmla="*/ 172 w 240"/>
                <a:gd name="T73" fmla="*/ 198 h 388"/>
                <a:gd name="T74" fmla="*/ 146 w 240"/>
                <a:gd name="T75" fmla="*/ 270 h 388"/>
                <a:gd name="T76" fmla="*/ 94 w 240"/>
                <a:gd name="T77" fmla="*/ 270 h 388"/>
                <a:gd name="T78" fmla="*/ 68 w 240"/>
                <a:gd name="T79" fmla="*/ 198 h 388"/>
                <a:gd name="T80" fmla="*/ 74 w 240"/>
                <a:gd name="T81" fmla="*/ 118 h 388"/>
                <a:gd name="T82" fmla="*/ 88 w 240"/>
                <a:gd name="T83" fmla="*/ 84 h 388"/>
                <a:gd name="T84" fmla="*/ 116 w 240"/>
                <a:gd name="T85" fmla="*/ 74 h 388"/>
                <a:gd name="T86" fmla="*/ 126 w 240"/>
                <a:gd name="T87" fmla="*/ 68 h 388"/>
                <a:gd name="T88" fmla="*/ 124 w 240"/>
                <a:gd name="T89" fmla="*/ 58 h 388"/>
                <a:gd name="T90" fmla="*/ 106 w 240"/>
                <a:gd name="T91" fmla="*/ 56 h 388"/>
                <a:gd name="T92" fmla="*/ 66 w 240"/>
                <a:gd name="T93" fmla="*/ 80 h 388"/>
                <a:gd name="T94" fmla="*/ 54 w 240"/>
                <a:gd name="T95" fmla="*/ 118 h 388"/>
                <a:gd name="T96" fmla="*/ 64 w 240"/>
                <a:gd name="T97" fmla="*/ 128 h 388"/>
                <a:gd name="T98" fmla="*/ 74 w 240"/>
                <a:gd name="T99" fmla="*/ 122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0" h="388">
                  <a:moveTo>
                    <a:pt x="144" y="388"/>
                  </a:moveTo>
                  <a:lnTo>
                    <a:pt x="96" y="388"/>
                  </a:lnTo>
                  <a:lnTo>
                    <a:pt x="96" y="388"/>
                  </a:lnTo>
                  <a:lnTo>
                    <a:pt x="94" y="388"/>
                  </a:lnTo>
                  <a:lnTo>
                    <a:pt x="90" y="386"/>
                  </a:lnTo>
                  <a:lnTo>
                    <a:pt x="88" y="382"/>
                  </a:lnTo>
                  <a:lnTo>
                    <a:pt x="86" y="378"/>
                  </a:lnTo>
                  <a:lnTo>
                    <a:pt x="86" y="378"/>
                  </a:lnTo>
                  <a:lnTo>
                    <a:pt x="88" y="374"/>
                  </a:lnTo>
                  <a:lnTo>
                    <a:pt x="90" y="372"/>
                  </a:lnTo>
                  <a:lnTo>
                    <a:pt x="94" y="370"/>
                  </a:lnTo>
                  <a:lnTo>
                    <a:pt x="96" y="368"/>
                  </a:lnTo>
                  <a:lnTo>
                    <a:pt x="144" y="368"/>
                  </a:lnTo>
                  <a:lnTo>
                    <a:pt x="144" y="368"/>
                  </a:lnTo>
                  <a:lnTo>
                    <a:pt x="146" y="370"/>
                  </a:lnTo>
                  <a:lnTo>
                    <a:pt x="150" y="372"/>
                  </a:lnTo>
                  <a:lnTo>
                    <a:pt x="152" y="374"/>
                  </a:lnTo>
                  <a:lnTo>
                    <a:pt x="154" y="378"/>
                  </a:lnTo>
                  <a:lnTo>
                    <a:pt x="154" y="378"/>
                  </a:lnTo>
                  <a:lnTo>
                    <a:pt x="152" y="382"/>
                  </a:lnTo>
                  <a:lnTo>
                    <a:pt x="150" y="386"/>
                  </a:lnTo>
                  <a:lnTo>
                    <a:pt x="146" y="388"/>
                  </a:lnTo>
                  <a:lnTo>
                    <a:pt x="144" y="388"/>
                  </a:lnTo>
                  <a:lnTo>
                    <a:pt x="144" y="388"/>
                  </a:lnTo>
                  <a:close/>
                  <a:moveTo>
                    <a:pt x="166" y="346"/>
                  </a:moveTo>
                  <a:lnTo>
                    <a:pt x="166" y="346"/>
                  </a:lnTo>
                  <a:lnTo>
                    <a:pt x="166" y="344"/>
                  </a:lnTo>
                  <a:lnTo>
                    <a:pt x="164" y="340"/>
                  </a:lnTo>
                  <a:lnTo>
                    <a:pt x="160" y="338"/>
                  </a:lnTo>
                  <a:lnTo>
                    <a:pt x="156" y="336"/>
                  </a:lnTo>
                  <a:lnTo>
                    <a:pt x="84" y="336"/>
                  </a:lnTo>
                  <a:lnTo>
                    <a:pt x="84" y="336"/>
                  </a:lnTo>
                  <a:lnTo>
                    <a:pt x="80" y="338"/>
                  </a:lnTo>
                  <a:lnTo>
                    <a:pt x="76" y="340"/>
                  </a:lnTo>
                  <a:lnTo>
                    <a:pt x="74" y="344"/>
                  </a:lnTo>
                  <a:lnTo>
                    <a:pt x="74" y="346"/>
                  </a:lnTo>
                  <a:lnTo>
                    <a:pt x="74" y="346"/>
                  </a:lnTo>
                  <a:lnTo>
                    <a:pt x="74" y="350"/>
                  </a:lnTo>
                  <a:lnTo>
                    <a:pt x="76" y="354"/>
                  </a:lnTo>
                  <a:lnTo>
                    <a:pt x="80" y="356"/>
                  </a:lnTo>
                  <a:lnTo>
                    <a:pt x="84" y="356"/>
                  </a:lnTo>
                  <a:lnTo>
                    <a:pt x="156" y="356"/>
                  </a:lnTo>
                  <a:lnTo>
                    <a:pt x="156" y="356"/>
                  </a:lnTo>
                  <a:lnTo>
                    <a:pt x="160" y="356"/>
                  </a:lnTo>
                  <a:lnTo>
                    <a:pt x="164" y="354"/>
                  </a:lnTo>
                  <a:lnTo>
                    <a:pt x="166" y="350"/>
                  </a:lnTo>
                  <a:lnTo>
                    <a:pt x="166" y="346"/>
                  </a:lnTo>
                  <a:lnTo>
                    <a:pt x="166" y="346"/>
                  </a:lnTo>
                  <a:close/>
                  <a:moveTo>
                    <a:pt x="176" y="306"/>
                  </a:moveTo>
                  <a:lnTo>
                    <a:pt x="176" y="306"/>
                  </a:lnTo>
                  <a:lnTo>
                    <a:pt x="176" y="286"/>
                  </a:lnTo>
                  <a:lnTo>
                    <a:pt x="178" y="268"/>
                  </a:lnTo>
                  <a:lnTo>
                    <a:pt x="182" y="252"/>
                  </a:lnTo>
                  <a:lnTo>
                    <a:pt x="186" y="240"/>
                  </a:lnTo>
                  <a:lnTo>
                    <a:pt x="192" y="228"/>
                  </a:lnTo>
                  <a:lnTo>
                    <a:pt x="198" y="218"/>
                  </a:lnTo>
                  <a:lnTo>
                    <a:pt x="210" y="200"/>
                  </a:lnTo>
                  <a:lnTo>
                    <a:pt x="210" y="200"/>
                  </a:lnTo>
                  <a:lnTo>
                    <a:pt x="220" y="184"/>
                  </a:lnTo>
                  <a:lnTo>
                    <a:pt x="230" y="168"/>
                  </a:lnTo>
                  <a:lnTo>
                    <a:pt x="234" y="158"/>
                  </a:lnTo>
                  <a:lnTo>
                    <a:pt x="238" y="148"/>
                  </a:lnTo>
                  <a:lnTo>
                    <a:pt x="240" y="136"/>
                  </a:lnTo>
                  <a:lnTo>
                    <a:pt x="240" y="122"/>
                  </a:lnTo>
                  <a:lnTo>
                    <a:pt x="240" y="122"/>
                  </a:lnTo>
                  <a:lnTo>
                    <a:pt x="238" y="100"/>
                  </a:lnTo>
                  <a:lnTo>
                    <a:pt x="232" y="78"/>
                  </a:lnTo>
                  <a:lnTo>
                    <a:pt x="224" y="58"/>
                  </a:lnTo>
                  <a:lnTo>
                    <a:pt x="210" y="38"/>
                  </a:lnTo>
                  <a:lnTo>
                    <a:pt x="202" y="30"/>
                  </a:lnTo>
                  <a:lnTo>
                    <a:pt x="194" y="22"/>
                  </a:lnTo>
                  <a:lnTo>
                    <a:pt x="184" y="16"/>
                  </a:lnTo>
                  <a:lnTo>
                    <a:pt x="174" y="10"/>
                  </a:lnTo>
                  <a:lnTo>
                    <a:pt x="162" y="6"/>
                  </a:lnTo>
                  <a:lnTo>
                    <a:pt x="148" y="2"/>
                  </a:lnTo>
                  <a:lnTo>
                    <a:pt x="13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6" y="0"/>
                  </a:lnTo>
                  <a:lnTo>
                    <a:pt x="92" y="2"/>
                  </a:lnTo>
                  <a:lnTo>
                    <a:pt x="78" y="6"/>
                  </a:lnTo>
                  <a:lnTo>
                    <a:pt x="66" y="10"/>
                  </a:lnTo>
                  <a:lnTo>
                    <a:pt x="56" y="16"/>
                  </a:lnTo>
                  <a:lnTo>
                    <a:pt x="46" y="22"/>
                  </a:lnTo>
                  <a:lnTo>
                    <a:pt x="38" y="30"/>
                  </a:lnTo>
                  <a:lnTo>
                    <a:pt x="30" y="38"/>
                  </a:lnTo>
                  <a:lnTo>
                    <a:pt x="16" y="58"/>
                  </a:lnTo>
                  <a:lnTo>
                    <a:pt x="8" y="78"/>
                  </a:lnTo>
                  <a:lnTo>
                    <a:pt x="2" y="100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36"/>
                  </a:lnTo>
                  <a:lnTo>
                    <a:pt x="2" y="148"/>
                  </a:lnTo>
                  <a:lnTo>
                    <a:pt x="6" y="158"/>
                  </a:lnTo>
                  <a:lnTo>
                    <a:pt x="10" y="168"/>
                  </a:lnTo>
                  <a:lnTo>
                    <a:pt x="20" y="184"/>
                  </a:lnTo>
                  <a:lnTo>
                    <a:pt x="30" y="200"/>
                  </a:lnTo>
                  <a:lnTo>
                    <a:pt x="30" y="200"/>
                  </a:lnTo>
                  <a:lnTo>
                    <a:pt x="42" y="218"/>
                  </a:lnTo>
                  <a:lnTo>
                    <a:pt x="48" y="228"/>
                  </a:lnTo>
                  <a:lnTo>
                    <a:pt x="54" y="240"/>
                  </a:lnTo>
                  <a:lnTo>
                    <a:pt x="58" y="252"/>
                  </a:lnTo>
                  <a:lnTo>
                    <a:pt x="62" y="268"/>
                  </a:lnTo>
                  <a:lnTo>
                    <a:pt x="64" y="286"/>
                  </a:lnTo>
                  <a:lnTo>
                    <a:pt x="64" y="306"/>
                  </a:lnTo>
                  <a:lnTo>
                    <a:pt x="64" y="306"/>
                  </a:lnTo>
                  <a:lnTo>
                    <a:pt x="66" y="312"/>
                  </a:lnTo>
                  <a:lnTo>
                    <a:pt x="70" y="318"/>
                  </a:lnTo>
                  <a:lnTo>
                    <a:pt x="74" y="322"/>
                  </a:lnTo>
                  <a:lnTo>
                    <a:pt x="80" y="322"/>
                  </a:lnTo>
                  <a:lnTo>
                    <a:pt x="160" y="322"/>
                  </a:lnTo>
                  <a:lnTo>
                    <a:pt x="160" y="322"/>
                  </a:lnTo>
                  <a:lnTo>
                    <a:pt x="166" y="322"/>
                  </a:lnTo>
                  <a:lnTo>
                    <a:pt x="170" y="318"/>
                  </a:lnTo>
                  <a:lnTo>
                    <a:pt x="174" y="312"/>
                  </a:lnTo>
                  <a:lnTo>
                    <a:pt x="176" y="306"/>
                  </a:lnTo>
                  <a:lnTo>
                    <a:pt x="176" y="306"/>
                  </a:lnTo>
                  <a:close/>
                  <a:moveTo>
                    <a:pt x="56" y="180"/>
                  </a:moveTo>
                  <a:lnTo>
                    <a:pt x="56" y="180"/>
                  </a:lnTo>
                  <a:lnTo>
                    <a:pt x="46" y="168"/>
                  </a:lnTo>
                  <a:lnTo>
                    <a:pt x="38" y="154"/>
                  </a:lnTo>
                  <a:lnTo>
                    <a:pt x="34" y="140"/>
                  </a:lnTo>
                  <a:lnTo>
                    <a:pt x="32" y="122"/>
                  </a:lnTo>
                  <a:lnTo>
                    <a:pt x="32" y="122"/>
                  </a:lnTo>
                  <a:lnTo>
                    <a:pt x="34" y="98"/>
                  </a:lnTo>
                  <a:lnTo>
                    <a:pt x="40" y="80"/>
                  </a:lnTo>
                  <a:lnTo>
                    <a:pt x="50" y="64"/>
                  </a:lnTo>
                  <a:lnTo>
                    <a:pt x="60" y="52"/>
                  </a:lnTo>
                  <a:lnTo>
                    <a:pt x="74" y="42"/>
                  </a:lnTo>
                  <a:lnTo>
                    <a:pt x="90" y="36"/>
                  </a:lnTo>
                  <a:lnTo>
                    <a:pt x="104" y="32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136" y="32"/>
                  </a:lnTo>
                  <a:lnTo>
                    <a:pt x="150" y="36"/>
                  </a:lnTo>
                  <a:lnTo>
                    <a:pt x="166" y="42"/>
                  </a:lnTo>
                  <a:lnTo>
                    <a:pt x="180" y="52"/>
                  </a:lnTo>
                  <a:lnTo>
                    <a:pt x="190" y="64"/>
                  </a:lnTo>
                  <a:lnTo>
                    <a:pt x="200" y="80"/>
                  </a:lnTo>
                  <a:lnTo>
                    <a:pt x="206" y="98"/>
                  </a:lnTo>
                  <a:lnTo>
                    <a:pt x="208" y="122"/>
                  </a:lnTo>
                  <a:lnTo>
                    <a:pt x="208" y="122"/>
                  </a:lnTo>
                  <a:lnTo>
                    <a:pt x="206" y="140"/>
                  </a:lnTo>
                  <a:lnTo>
                    <a:pt x="202" y="154"/>
                  </a:lnTo>
                  <a:lnTo>
                    <a:pt x="194" y="168"/>
                  </a:lnTo>
                  <a:lnTo>
                    <a:pt x="184" y="180"/>
                  </a:lnTo>
                  <a:lnTo>
                    <a:pt x="184" y="180"/>
                  </a:lnTo>
                  <a:lnTo>
                    <a:pt x="172" y="198"/>
                  </a:lnTo>
                  <a:lnTo>
                    <a:pt x="158" y="222"/>
                  </a:lnTo>
                  <a:lnTo>
                    <a:pt x="154" y="236"/>
                  </a:lnTo>
                  <a:lnTo>
                    <a:pt x="148" y="252"/>
                  </a:lnTo>
                  <a:lnTo>
                    <a:pt x="146" y="270"/>
                  </a:lnTo>
                  <a:lnTo>
                    <a:pt x="144" y="29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4" y="270"/>
                  </a:lnTo>
                  <a:lnTo>
                    <a:pt x="92" y="252"/>
                  </a:lnTo>
                  <a:lnTo>
                    <a:pt x="86" y="236"/>
                  </a:lnTo>
                  <a:lnTo>
                    <a:pt x="82" y="222"/>
                  </a:lnTo>
                  <a:lnTo>
                    <a:pt x="68" y="198"/>
                  </a:lnTo>
                  <a:lnTo>
                    <a:pt x="56" y="180"/>
                  </a:lnTo>
                  <a:lnTo>
                    <a:pt x="56" y="180"/>
                  </a:lnTo>
                  <a:close/>
                  <a:moveTo>
                    <a:pt x="74" y="118"/>
                  </a:moveTo>
                  <a:lnTo>
                    <a:pt x="74" y="118"/>
                  </a:lnTo>
                  <a:lnTo>
                    <a:pt x="76" y="108"/>
                  </a:lnTo>
                  <a:lnTo>
                    <a:pt x="78" y="98"/>
                  </a:lnTo>
                  <a:lnTo>
                    <a:pt x="82" y="90"/>
                  </a:lnTo>
                  <a:lnTo>
                    <a:pt x="88" y="84"/>
                  </a:lnTo>
                  <a:lnTo>
                    <a:pt x="94" y="80"/>
                  </a:lnTo>
                  <a:lnTo>
                    <a:pt x="102" y="78"/>
                  </a:lnTo>
                  <a:lnTo>
                    <a:pt x="110" y="76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0" y="74"/>
                  </a:lnTo>
                  <a:lnTo>
                    <a:pt x="124" y="72"/>
                  </a:lnTo>
                  <a:lnTo>
                    <a:pt x="126" y="68"/>
                  </a:lnTo>
                  <a:lnTo>
                    <a:pt x="126" y="64"/>
                  </a:lnTo>
                  <a:lnTo>
                    <a:pt x="126" y="64"/>
                  </a:lnTo>
                  <a:lnTo>
                    <a:pt x="126" y="62"/>
                  </a:lnTo>
                  <a:lnTo>
                    <a:pt x="124" y="58"/>
                  </a:lnTo>
                  <a:lnTo>
                    <a:pt x="120" y="56"/>
                  </a:lnTo>
                  <a:lnTo>
                    <a:pt x="116" y="54"/>
                  </a:lnTo>
                  <a:lnTo>
                    <a:pt x="116" y="54"/>
                  </a:lnTo>
                  <a:lnTo>
                    <a:pt x="106" y="56"/>
                  </a:lnTo>
                  <a:lnTo>
                    <a:pt x="94" y="58"/>
                  </a:lnTo>
                  <a:lnTo>
                    <a:pt x="84" y="64"/>
                  </a:lnTo>
                  <a:lnTo>
                    <a:pt x="74" y="70"/>
                  </a:lnTo>
                  <a:lnTo>
                    <a:pt x="66" y="80"/>
                  </a:lnTo>
                  <a:lnTo>
                    <a:pt x="60" y="90"/>
                  </a:lnTo>
                  <a:lnTo>
                    <a:pt x="56" y="104"/>
                  </a:lnTo>
                  <a:lnTo>
                    <a:pt x="54" y="118"/>
                  </a:lnTo>
                  <a:lnTo>
                    <a:pt x="54" y="118"/>
                  </a:lnTo>
                  <a:lnTo>
                    <a:pt x="56" y="122"/>
                  </a:lnTo>
                  <a:lnTo>
                    <a:pt x="58" y="126"/>
                  </a:lnTo>
                  <a:lnTo>
                    <a:pt x="60" y="128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68" y="128"/>
                  </a:lnTo>
                  <a:lnTo>
                    <a:pt x="72" y="126"/>
                  </a:lnTo>
                  <a:lnTo>
                    <a:pt x="74" y="122"/>
                  </a:lnTo>
                  <a:lnTo>
                    <a:pt x="74" y="118"/>
                  </a:lnTo>
                  <a:lnTo>
                    <a:pt x="74" y="1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86196" y="3618126"/>
            <a:ext cx="612000" cy="612000"/>
            <a:chOff x="1467520" y="2258092"/>
            <a:chExt cx="612000" cy="612000"/>
          </a:xfrm>
        </p:grpSpPr>
        <p:sp>
          <p:nvSpPr>
            <p:cNvPr id="23" name="Oval 22"/>
            <p:cNvSpPr/>
            <p:nvPr/>
          </p:nvSpPr>
          <p:spPr bwMode="ltGray">
            <a:xfrm>
              <a:off x="1467520" y="2258092"/>
              <a:ext cx="612000" cy="612000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 smtClean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24" name="Freeform 4888"/>
            <p:cNvSpPr>
              <a:spLocks noEditPoints="1"/>
            </p:cNvSpPr>
            <p:nvPr/>
          </p:nvSpPr>
          <p:spPr bwMode="auto">
            <a:xfrm>
              <a:off x="1543157" y="2426474"/>
              <a:ext cx="460727" cy="281286"/>
            </a:xfrm>
            <a:custGeom>
              <a:avLst/>
              <a:gdLst>
                <a:gd name="T0" fmla="*/ 190 w 380"/>
                <a:gd name="T1" fmla="*/ 0 h 232"/>
                <a:gd name="T2" fmla="*/ 130 w 380"/>
                <a:gd name="T3" fmla="*/ 8 h 232"/>
                <a:gd name="T4" fmla="*/ 78 w 380"/>
                <a:gd name="T5" fmla="*/ 32 h 232"/>
                <a:gd name="T6" fmla="*/ 34 w 380"/>
                <a:gd name="T7" fmla="*/ 68 h 232"/>
                <a:gd name="T8" fmla="*/ 0 w 380"/>
                <a:gd name="T9" fmla="*/ 116 h 232"/>
                <a:gd name="T10" fmla="*/ 16 w 380"/>
                <a:gd name="T11" fmla="*/ 140 h 232"/>
                <a:gd name="T12" fmla="*/ 54 w 380"/>
                <a:gd name="T13" fmla="*/ 184 h 232"/>
                <a:gd name="T14" fmla="*/ 102 w 380"/>
                <a:gd name="T15" fmla="*/ 214 h 232"/>
                <a:gd name="T16" fmla="*/ 160 w 380"/>
                <a:gd name="T17" fmla="*/ 230 h 232"/>
                <a:gd name="T18" fmla="*/ 190 w 380"/>
                <a:gd name="T19" fmla="*/ 232 h 232"/>
                <a:gd name="T20" fmla="*/ 250 w 380"/>
                <a:gd name="T21" fmla="*/ 224 h 232"/>
                <a:gd name="T22" fmla="*/ 302 w 380"/>
                <a:gd name="T23" fmla="*/ 200 h 232"/>
                <a:gd name="T24" fmla="*/ 346 w 380"/>
                <a:gd name="T25" fmla="*/ 164 h 232"/>
                <a:gd name="T26" fmla="*/ 380 w 380"/>
                <a:gd name="T27" fmla="*/ 116 h 232"/>
                <a:gd name="T28" fmla="*/ 364 w 380"/>
                <a:gd name="T29" fmla="*/ 92 h 232"/>
                <a:gd name="T30" fmla="*/ 326 w 380"/>
                <a:gd name="T31" fmla="*/ 48 h 232"/>
                <a:gd name="T32" fmla="*/ 278 w 380"/>
                <a:gd name="T33" fmla="*/ 18 h 232"/>
                <a:gd name="T34" fmla="*/ 220 w 380"/>
                <a:gd name="T35" fmla="*/ 2 h 232"/>
                <a:gd name="T36" fmla="*/ 190 w 380"/>
                <a:gd name="T37" fmla="*/ 0 h 232"/>
                <a:gd name="T38" fmla="*/ 190 w 380"/>
                <a:gd name="T39" fmla="*/ 212 h 232"/>
                <a:gd name="T40" fmla="*/ 152 w 380"/>
                <a:gd name="T41" fmla="*/ 204 h 232"/>
                <a:gd name="T42" fmla="*/ 122 w 380"/>
                <a:gd name="T43" fmla="*/ 184 h 232"/>
                <a:gd name="T44" fmla="*/ 102 w 380"/>
                <a:gd name="T45" fmla="*/ 154 h 232"/>
                <a:gd name="T46" fmla="*/ 94 w 380"/>
                <a:gd name="T47" fmla="*/ 116 h 232"/>
                <a:gd name="T48" fmla="*/ 96 w 380"/>
                <a:gd name="T49" fmla="*/ 96 h 232"/>
                <a:gd name="T50" fmla="*/ 110 w 380"/>
                <a:gd name="T51" fmla="*/ 62 h 232"/>
                <a:gd name="T52" fmla="*/ 136 w 380"/>
                <a:gd name="T53" fmla="*/ 36 h 232"/>
                <a:gd name="T54" fmla="*/ 170 w 380"/>
                <a:gd name="T55" fmla="*/ 22 h 232"/>
                <a:gd name="T56" fmla="*/ 190 w 380"/>
                <a:gd name="T57" fmla="*/ 20 h 232"/>
                <a:gd name="T58" fmla="*/ 228 w 380"/>
                <a:gd name="T59" fmla="*/ 28 h 232"/>
                <a:gd name="T60" fmla="*/ 258 w 380"/>
                <a:gd name="T61" fmla="*/ 48 h 232"/>
                <a:gd name="T62" fmla="*/ 278 w 380"/>
                <a:gd name="T63" fmla="*/ 78 h 232"/>
                <a:gd name="T64" fmla="*/ 286 w 380"/>
                <a:gd name="T65" fmla="*/ 116 h 232"/>
                <a:gd name="T66" fmla="*/ 284 w 380"/>
                <a:gd name="T67" fmla="*/ 136 h 232"/>
                <a:gd name="T68" fmla="*/ 270 w 380"/>
                <a:gd name="T69" fmla="*/ 170 h 232"/>
                <a:gd name="T70" fmla="*/ 244 w 380"/>
                <a:gd name="T71" fmla="*/ 196 h 232"/>
                <a:gd name="T72" fmla="*/ 210 w 380"/>
                <a:gd name="T73" fmla="*/ 210 h 232"/>
                <a:gd name="T74" fmla="*/ 190 w 380"/>
                <a:gd name="T75" fmla="*/ 212 h 232"/>
                <a:gd name="T76" fmla="*/ 242 w 380"/>
                <a:gd name="T77" fmla="*/ 116 h 232"/>
                <a:gd name="T78" fmla="*/ 238 w 380"/>
                <a:gd name="T79" fmla="*/ 136 h 232"/>
                <a:gd name="T80" fmla="*/ 228 w 380"/>
                <a:gd name="T81" fmla="*/ 154 h 232"/>
                <a:gd name="T82" fmla="*/ 210 w 380"/>
                <a:gd name="T83" fmla="*/ 164 h 232"/>
                <a:gd name="T84" fmla="*/ 190 w 380"/>
                <a:gd name="T85" fmla="*/ 168 h 232"/>
                <a:gd name="T86" fmla="*/ 180 w 380"/>
                <a:gd name="T87" fmla="*/ 168 h 232"/>
                <a:gd name="T88" fmla="*/ 160 w 380"/>
                <a:gd name="T89" fmla="*/ 160 h 232"/>
                <a:gd name="T90" fmla="*/ 146 w 380"/>
                <a:gd name="T91" fmla="*/ 146 h 232"/>
                <a:gd name="T92" fmla="*/ 138 w 380"/>
                <a:gd name="T93" fmla="*/ 126 h 232"/>
                <a:gd name="T94" fmla="*/ 138 w 380"/>
                <a:gd name="T95" fmla="*/ 116 h 232"/>
                <a:gd name="T96" fmla="*/ 142 w 380"/>
                <a:gd name="T97" fmla="*/ 96 h 232"/>
                <a:gd name="T98" fmla="*/ 152 w 380"/>
                <a:gd name="T99" fmla="*/ 78 h 232"/>
                <a:gd name="T100" fmla="*/ 170 w 380"/>
                <a:gd name="T101" fmla="*/ 68 h 232"/>
                <a:gd name="T102" fmla="*/ 190 w 380"/>
                <a:gd name="T103" fmla="*/ 64 h 232"/>
                <a:gd name="T104" fmla="*/ 200 w 380"/>
                <a:gd name="T105" fmla="*/ 64 h 232"/>
                <a:gd name="T106" fmla="*/ 220 w 380"/>
                <a:gd name="T107" fmla="*/ 72 h 232"/>
                <a:gd name="T108" fmla="*/ 234 w 380"/>
                <a:gd name="T109" fmla="*/ 86 h 232"/>
                <a:gd name="T110" fmla="*/ 242 w 380"/>
                <a:gd name="T111" fmla="*/ 106 h 232"/>
                <a:gd name="T112" fmla="*/ 242 w 380"/>
                <a:gd name="T113" fmla="*/ 11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0" h="232">
                  <a:moveTo>
                    <a:pt x="190" y="0"/>
                  </a:moveTo>
                  <a:lnTo>
                    <a:pt x="190" y="0"/>
                  </a:lnTo>
                  <a:lnTo>
                    <a:pt x="160" y="2"/>
                  </a:lnTo>
                  <a:lnTo>
                    <a:pt x="130" y="8"/>
                  </a:lnTo>
                  <a:lnTo>
                    <a:pt x="102" y="18"/>
                  </a:lnTo>
                  <a:lnTo>
                    <a:pt x="78" y="32"/>
                  </a:lnTo>
                  <a:lnTo>
                    <a:pt x="54" y="48"/>
                  </a:lnTo>
                  <a:lnTo>
                    <a:pt x="34" y="68"/>
                  </a:lnTo>
                  <a:lnTo>
                    <a:pt x="16" y="92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6" y="140"/>
                  </a:lnTo>
                  <a:lnTo>
                    <a:pt x="34" y="164"/>
                  </a:lnTo>
                  <a:lnTo>
                    <a:pt x="54" y="184"/>
                  </a:lnTo>
                  <a:lnTo>
                    <a:pt x="78" y="200"/>
                  </a:lnTo>
                  <a:lnTo>
                    <a:pt x="102" y="214"/>
                  </a:lnTo>
                  <a:lnTo>
                    <a:pt x="130" y="224"/>
                  </a:lnTo>
                  <a:lnTo>
                    <a:pt x="160" y="230"/>
                  </a:lnTo>
                  <a:lnTo>
                    <a:pt x="190" y="232"/>
                  </a:lnTo>
                  <a:lnTo>
                    <a:pt x="190" y="232"/>
                  </a:lnTo>
                  <a:lnTo>
                    <a:pt x="220" y="230"/>
                  </a:lnTo>
                  <a:lnTo>
                    <a:pt x="250" y="224"/>
                  </a:lnTo>
                  <a:lnTo>
                    <a:pt x="278" y="214"/>
                  </a:lnTo>
                  <a:lnTo>
                    <a:pt x="302" y="200"/>
                  </a:lnTo>
                  <a:lnTo>
                    <a:pt x="326" y="184"/>
                  </a:lnTo>
                  <a:lnTo>
                    <a:pt x="346" y="164"/>
                  </a:lnTo>
                  <a:lnTo>
                    <a:pt x="364" y="140"/>
                  </a:lnTo>
                  <a:lnTo>
                    <a:pt x="380" y="116"/>
                  </a:lnTo>
                  <a:lnTo>
                    <a:pt x="380" y="116"/>
                  </a:lnTo>
                  <a:lnTo>
                    <a:pt x="364" y="92"/>
                  </a:lnTo>
                  <a:lnTo>
                    <a:pt x="346" y="68"/>
                  </a:lnTo>
                  <a:lnTo>
                    <a:pt x="326" y="48"/>
                  </a:lnTo>
                  <a:lnTo>
                    <a:pt x="302" y="32"/>
                  </a:lnTo>
                  <a:lnTo>
                    <a:pt x="278" y="18"/>
                  </a:lnTo>
                  <a:lnTo>
                    <a:pt x="250" y="8"/>
                  </a:lnTo>
                  <a:lnTo>
                    <a:pt x="220" y="2"/>
                  </a:lnTo>
                  <a:lnTo>
                    <a:pt x="190" y="0"/>
                  </a:lnTo>
                  <a:lnTo>
                    <a:pt x="190" y="0"/>
                  </a:lnTo>
                  <a:close/>
                  <a:moveTo>
                    <a:pt x="190" y="212"/>
                  </a:moveTo>
                  <a:lnTo>
                    <a:pt x="190" y="212"/>
                  </a:lnTo>
                  <a:lnTo>
                    <a:pt x="170" y="210"/>
                  </a:lnTo>
                  <a:lnTo>
                    <a:pt x="152" y="204"/>
                  </a:lnTo>
                  <a:lnTo>
                    <a:pt x="136" y="196"/>
                  </a:lnTo>
                  <a:lnTo>
                    <a:pt x="122" y="184"/>
                  </a:lnTo>
                  <a:lnTo>
                    <a:pt x="110" y="170"/>
                  </a:lnTo>
                  <a:lnTo>
                    <a:pt x="102" y="154"/>
                  </a:lnTo>
                  <a:lnTo>
                    <a:pt x="96" y="136"/>
                  </a:lnTo>
                  <a:lnTo>
                    <a:pt x="94" y="116"/>
                  </a:lnTo>
                  <a:lnTo>
                    <a:pt x="94" y="116"/>
                  </a:lnTo>
                  <a:lnTo>
                    <a:pt x="96" y="96"/>
                  </a:lnTo>
                  <a:lnTo>
                    <a:pt x="102" y="78"/>
                  </a:lnTo>
                  <a:lnTo>
                    <a:pt x="110" y="62"/>
                  </a:lnTo>
                  <a:lnTo>
                    <a:pt x="122" y="48"/>
                  </a:lnTo>
                  <a:lnTo>
                    <a:pt x="136" y="36"/>
                  </a:lnTo>
                  <a:lnTo>
                    <a:pt x="152" y="28"/>
                  </a:lnTo>
                  <a:lnTo>
                    <a:pt x="170" y="22"/>
                  </a:lnTo>
                  <a:lnTo>
                    <a:pt x="190" y="20"/>
                  </a:lnTo>
                  <a:lnTo>
                    <a:pt x="190" y="20"/>
                  </a:lnTo>
                  <a:lnTo>
                    <a:pt x="210" y="22"/>
                  </a:lnTo>
                  <a:lnTo>
                    <a:pt x="228" y="28"/>
                  </a:lnTo>
                  <a:lnTo>
                    <a:pt x="244" y="36"/>
                  </a:lnTo>
                  <a:lnTo>
                    <a:pt x="258" y="48"/>
                  </a:lnTo>
                  <a:lnTo>
                    <a:pt x="270" y="62"/>
                  </a:lnTo>
                  <a:lnTo>
                    <a:pt x="278" y="78"/>
                  </a:lnTo>
                  <a:lnTo>
                    <a:pt x="284" y="96"/>
                  </a:lnTo>
                  <a:lnTo>
                    <a:pt x="286" y="116"/>
                  </a:lnTo>
                  <a:lnTo>
                    <a:pt x="286" y="116"/>
                  </a:lnTo>
                  <a:lnTo>
                    <a:pt x="284" y="136"/>
                  </a:lnTo>
                  <a:lnTo>
                    <a:pt x="278" y="154"/>
                  </a:lnTo>
                  <a:lnTo>
                    <a:pt x="270" y="170"/>
                  </a:lnTo>
                  <a:lnTo>
                    <a:pt x="258" y="184"/>
                  </a:lnTo>
                  <a:lnTo>
                    <a:pt x="244" y="196"/>
                  </a:lnTo>
                  <a:lnTo>
                    <a:pt x="228" y="204"/>
                  </a:lnTo>
                  <a:lnTo>
                    <a:pt x="210" y="210"/>
                  </a:lnTo>
                  <a:lnTo>
                    <a:pt x="190" y="212"/>
                  </a:lnTo>
                  <a:lnTo>
                    <a:pt x="190" y="212"/>
                  </a:lnTo>
                  <a:close/>
                  <a:moveTo>
                    <a:pt x="242" y="116"/>
                  </a:moveTo>
                  <a:lnTo>
                    <a:pt x="242" y="116"/>
                  </a:lnTo>
                  <a:lnTo>
                    <a:pt x="242" y="126"/>
                  </a:lnTo>
                  <a:lnTo>
                    <a:pt x="238" y="136"/>
                  </a:lnTo>
                  <a:lnTo>
                    <a:pt x="234" y="146"/>
                  </a:lnTo>
                  <a:lnTo>
                    <a:pt x="228" y="154"/>
                  </a:lnTo>
                  <a:lnTo>
                    <a:pt x="220" y="160"/>
                  </a:lnTo>
                  <a:lnTo>
                    <a:pt x="210" y="164"/>
                  </a:lnTo>
                  <a:lnTo>
                    <a:pt x="200" y="168"/>
                  </a:lnTo>
                  <a:lnTo>
                    <a:pt x="190" y="168"/>
                  </a:lnTo>
                  <a:lnTo>
                    <a:pt x="190" y="168"/>
                  </a:lnTo>
                  <a:lnTo>
                    <a:pt x="180" y="168"/>
                  </a:lnTo>
                  <a:lnTo>
                    <a:pt x="170" y="164"/>
                  </a:lnTo>
                  <a:lnTo>
                    <a:pt x="160" y="160"/>
                  </a:lnTo>
                  <a:lnTo>
                    <a:pt x="152" y="154"/>
                  </a:lnTo>
                  <a:lnTo>
                    <a:pt x="146" y="146"/>
                  </a:lnTo>
                  <a:lnTo>
                    <a:pt x="142" y="136"/>
                  </a:lnTo>
                  <a:lnTo>
                    <a:pt x="138" y="126"/>
                  </a:lnTo>
                  <a:lnTo>
                    <a:pt x="138" y="116"/>
                  </a:lnTo>
                  <a:lnTo>
                    <a:pt x="138" y="116"/>
                  </a:lnTo>
                  <a:lnTo>
                    <a:pt x="138" y="106"/>
                  </a:lnTo>
                  <a:lnTo>
                    <a:pt x="142" y="96"/>
                  </a:lnTo>
                  <a:lnTo>
                    <a:pt x="146" y="86"/>
                  </a:lnTo>
                  <a:lnTo>
                    <a:pt x="152" y="78"/>
                  </a:lnTo>
                  <a:lnTo>
                    <a:pt x="160" y="72"/>
                  </a:lnTo>
                  <a:lnTo>
                    <a:pt x="170" y="68"/>
                  </a:lnTo>
                  <a:lnTo>
                    <a:pt x="180" y="64"/>
                  </a:lnTo>
                  <a:lnTo>
                    <a:pt x="190" y="64"/>
                  </a:lnTo>
                  <a:lnTo>
                    <a:pt x="190" y="64"/>
                  </a:lnTo>
                  <a:lnTo>
                    <a:pt x="200" y="64"/>
                  </a:lnTo>
                  <a:lnTo>
                    <a:pt x="210" y="68"/>
                  </a:lnTo>
                  <a:lnTo>
                    <a:pt x="220" y="72"/>
                  </a:lnTo>
                  <a:lnTo>
                    <a:pt x="228" y="78"/>
                  </a:lnTo>
                  <a:lnTo>
                    <a:pt x="234" y="86"/>
                  </a:lnTo>
                  <a:lnTo>
                    <a:pt x="238" y="96"/>
                  </a:lnTo>
                  <a:lnTo>
                    <a:pt x="242" y="106"/>
                  </a:lnTo>
                  <a:lnTo>
                    <a:pt x="242" y="116"/>
                  </a:lnTo>
                  <a:lnTo>
                    <a:pt x="242" y="1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588232" y="4466513"/>
            <a:ext cx="612000" cy="612000"/>
            <a:chOff x="7573215" y="3474401"/>
            <a:chExt cx="612000" cy="612000"/>
          </a:xfrm>
        </p:grpSpPr>
        <p:sp>
          <p:nvSpPr>
            <p:cNvPr id="26" name="Oval 25"/>
            <p:cNvSpPr/>
            <p:nvPr/>
          </p:nvSpPr>
          <p:spPr bwMode="ltGray">
            <a:xfrm>
              <a:off x="7573215" y="3474401"/>
              <a:ext cx="612000" cy="612000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 smtClean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27" name="Freeform 4969"/>
            <p:cNvSpPr>
              <a:spLocks noEditPoints="1"/>
            </p:cNvSpPr>
            <p:nvPr/>
          </p:nvSpPr>
          <p:spPr bwMode="auto">
            <a:xfrm>
              <a:off x="7676983" y="3553401"/>
              <a:ext cx="469776" cy="424003"/>
            </a:xfrm>
            <a:custGeom>
              <a:avLst/>
              <a:gdLst>
                <a:gd name="T0" fmla="*/ 374 w 390"/>
                <a:gd name="T1" fmla="*/ 118 h 352"/>
                <a:gd name="T2" fmla="*/ 388 w 390"/>
                <a:gd name="T3" fmla="*/ 174 h 352"/>
                <a:gd name="T4" fmla="*/ 388 w 390"/>
                <a:gd name="T5" fmla="*/ 218 h 352"/>
                <a:gd name="T6" fmla="*/ 370 w 390"/>
                <a:gd name="T7" fmla="*/ 282 h 352"/>
                <a:gd name="T8" fmla="*/ 332 w 390"/>
                <a:gd name="T9" fmla="*/ 336 h 352"/>
                <a:gd name="T10" fmla="*/ 270 w 390"/>
                <a:gd name="T11" fmla="*/ 352 h 352"/>
                <a:gd name="T12" fmla="*/ 292 w 390"/>
                <a:gd name="T13" fmla="*/ 314 h 352"/>
                <a:gd name="T14" fmla="*/ 304 w 390"/>
                <a:gd name="T15" fmla="*/ 268 h 352"/>
                <a:gd name="T16" fmla="*/ 306 w 390"/>
                <a:gd name="T17" fmla="*/ 236 h 352"/>
                <a:gd name="T18" fmla="*/ 300 w 390"/>
                <a:gd name="T19" fmla="*/ 186 h 352"/>
                <a:gd name="T20" fmla="*/ 284 w 390"/>
                <a:gd name="T21" fmla="*/ 144 h 352"/>
                <a:gd name="T22" fmla="*/ 270 w 390"/>
                <a:gd name="T23" fmla="*/ 118 h 352"/>
                <a:gd name="T24" fmla="*/ 266 w 390"/>
                <a:gd name="T25" fmla="*/ 310 h 352"/>
                <a:gd name="T26" fmla="*/ 282 w 390"/>
                <a:gd name="T27" fmla="*/ 254 h 352"/>
                <a:gd name="T28" fmla="*/ 282 w 390"/>
                <a:gd name="T29" fmla="*/ 214 h 352"/>
                <a:gd name="T30" fmla="*/ 264 w 390"/>
                <a:gd name="T31" fmla="*/ 156 h 352"/>
                <a:gd name="T32" fmla="*/ 216 w 390"/>
                <a:gd name="T33" fmla="*/ 146 h 352"/>
                <a:gd name="T34" fmla="*/ 174 w 390"/>
                <a:gd name="T35" fmla="*/ 104 h 352"/>
                <a:gd name="T36" fmla="*/ 150 w 390"/>
                <a:gd name="T37" fmla="*/ 48 h 352"/>
                <a:gd name="T38" fmla="*/ 146 w 390"/>
                <a:gd name="T39" fmla="*/ 22 h 352"/>
                <a:gd name="T40" fmla="*/ 128 w 390"/>
                <a:gd name="T41" fmla="*/ 2 h 352"/>
                <a:gd name="T42" fmla="*/ 116 w 390"/>
                <a:gd name="T43" fmla="*/ 0 h 352"/>
                <a:gd name="T44" fmla="*/ 96 w 390"/>
                <a:gd name="T45" fmla="*/ 10 h 352"/>
                <a:gd name="T46" fmla="*/ 88 w 390"/>
                <a:gd name="T47" fmla="*/ 32 h 352"/>
                <a:gd name="T48" fmla="*/ 96 w 390"/>
                <a:gd name="T49" fmla="*/ 80 h 352"/>
                <a:gd name="T50" fmla="*/ 114 w 390"/>
                <a:gd name="T51" fmla="*/ 124 h 352"/>
                <a:gd name="T52" fmla="*/ 114 w 390"/>
                <a:gd name="T53" fmla="*/ 130 h 352"/>
                <a:gd name="T54" fmla="*/ 102 w 390"/>
                <a:gd name="T55" fmla="*/ 144 h 352"/>
                <a:gd name="T56" fmla="*/ 16 w 390"/>
                <a:gd name="T57" fmla="*/ 146 h 352"/>
                <a:gd name="T58" fmla="*/ 0 w 390"/>
                <a:gd name="T59" fmla="*/ 170 h 352"/>
                <a:gd name="T60" fmla="*/ 8 w 390"/>
                <a:gd name="T61" fmla="*/ 190 h 352"/>
                <a:gd name="T62" fmla="*/ 24 w 390"/>
                <a:gd name="T63" fmla="*/ 198 h 352"/>
                <a:gd name="T64" fmla="*/ 2 w 390"/>
                <a:gd name="T65" fmla="*/ 214 h 352"/>
                <a:gd name="T66" fmla="*/ 2 w 390"/>
                <a:gd name="T67" fmla="*/ 236 h 352"/>
                <a:gd name="T68" fmla="*/ 26 w 390"/>
                <a:gd name="T69" fmla="*/ 252 h 352"/>
                <a:gd name="T70" fmla="*/ 20 w 390"/>
                <a:gd name="T71" fmla="*/ 256 h 352"/>
                <a:gd name="T72" fmla="*/ 6 w 390"/>
                <a:gd name="T73" fmla="*/ 280 h 352"/>
                <a:gd name="T74" fmla="*/ 14 w 390"/>
                <a:gd name="T75" fmla="*/ 298 h 352"/>
                <a:gd name="T76" fmla="*/ 44 w 390"/>
                <a:gd name="T77" fmla="*/ 306 h 352"/>
                <a:gd name="T78" fmla="*/ 34 w 390"/>
                <a:gd name="T79" fmla="*/ 320 h 352"/>
                <a:gd name="T80" fmla="*/ 36 w 390"/>
                <a:gd name="T81" fmla="*/ 334 h 352"/>
                <a:gd name="T82" fmla="*/ 58 w 390"/>
                <a:gd name="T83" fmla="*/ 350 h 352"/>
                <a:gd name="T84" fmla="*/ 144 w 390"/>
                <a:gd name="T85" fmla="*/ 350 h 352"/>
                <a:gd name="T86" fmla="*/ 148 w 390"/>
                <a:gd name="T87" fmla="*/ 350 h 352"/>
                <a:gd name="T88" fmla="*/ 182 w 390"/>
                <a:gd name="T89" fmla="*/ 344 h 352"/>
                <a:gd name="T90" fmla="*/ 212 w 390"/>
                <a:gd name="T91" fmla="*/ 326 h 352"/>
                <a:gd name="T92" fmla="*/ 228 w 390"/>
                <a:gd name="T93" fmla="*/ 31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0" h="352">
                  <a:moveTo>
                    <a:pt x="270" y="118"/>
                  </a:moveTo>
                  <a:lnTo>
                    <a:pt x="374" y="118"/>
                  </a:lnTo>
                  <a:lnTo>
                    <a:pt x="374" y="118"/>
                  </a:lnTo>
                  <a:lnTo>
                    <a:pt x="380" y="136"/>
                  </a:lnTo>
                  <a:lnTo>
                    <a:pt x="386" y="156"/>
                  </a:lnTo>
                  <a:lnTo>
                    <a:pt x="388" y="174"/>
                  </a:lnTo>
                  <a:lnTo>
                    <a:pt x="390" y="194"/>
                  </a:lnTo>
                  <a:lnTo>
                    <a:pt x="390" y="194"/>
                  </a:lnTo>
                  <a:lnTo>
                    <a:pt x="388" y="218"/>
                  </a:lnTo>
                  <a:lnTo>
                    <a:pt x="384" y="240"/>
                  </a:lnTo>
                  <a:lnTo>
                    <a:pt x="378" y="262"/>
                  </a:lnTo>
                  <a:lnTo>
                    <a:pt x="370" y="282"/>
                  </a:lnTo>
                  <a:lnTo>
                    <a:pt x="358" y="302"/>
                  </a:lnTo>
                  <a:lnTo>
                    <a:pt x="346" y="320"/>
                  </a:lnTo>
                  <a:lnTo>
                    <a:pt x="332" y="336"/>
                  </a:lnTo>
                  <a:lnTo>
                    <a:pt x="316" y="352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0"/>
                  </a:lnTo>
                  <a:lnTo>
                    <a:pt x="284" y="326"/>
                  </a:lnTo>
                  <a:lnTo>
                    <a:pt x="292" y="314"/>
                  </a:lnTo>
                  <a:lnTo>
                    <a:pt x="296" y="298"/>
                  </a:lnTo>
                  <a:lnTo>
                    <a:pt x="300" y="284"/>
                  </a:lnTo>
                  <a:lnTo>
                    <a:pt x="304" y="268"/>
                  </a:lnTo>
                  <a:lnTo>
                    <a:pt x="306" y="252"/>
                  </a:lnTo>
                  <a:lnTo>
                    <a:pt x="306" y="236"/>
                  </a:lnTo>
                  <a:lnTo>
                    <a:pt x="306" y="236"/>
                  </a:lnTo>
                  <a:lnTo>
                    <a:pt x="306" y="218"/>
                  </a:lnTo>
                  <a:lnTo>
                    <a:pt x="304" y="202"/>
                  </a:lnTo>
                  <a:lnTo>
                    <a:pt x="300" y="186"/>
                  </a:lnTo>
                  <a:lnTo>
                    <a:pt x="296" y="172"/>
                  </a:lnTo>
                  <a:lnTo>
                    <a:pt x="292" y="158"/>
                  </a:lnTo>
                  <a:lnTo>
                    <a:pt x="284" y="144"/>
                  </a:lnTo>
                  <a:lnTo>
                    <a:pt x="278" y="130"/>
                  </a:lnTo>
                  <a:lnTo>
                    <a:pt x="270" y="118"/>
                  </a:lnTo>
                  <a:lnTo>
                    <a:pt x="270" y="118"/>
                  </a:lnTo>
                  <a:close/>
                  <a:moveTo>
                    <a:pt x="228" y="310"/>
                  </a:moveTo>
                  <a:lnTo>
                    <a:pt x="266" y="310"/>
                  </a:lnTo>
                  <a:lnTo>
                    <a:pt x="266" y="310"/>
                  </a:lnTo>
                  <a:lnTo>
                    <a:pt x="274" y="292"/>
                  </a:lnTo>
                  <a:lnTo>
                    <a:pt x="278" y="274"/>
                  </a:lnTo>
                  <a:lnTo>
                    <a:pt x="282" y="254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82" y="214"/>
                  </a:lnTo>
                  <a:lnTo>
                    <a:pt x="278" y="194"/>
                  </a:lnTo>
                  <a:lnTo>
                    <a:pt x="272" y="174"/>
                  </a:lnTo>
                  <a:lnTo>
                    <a:pt x="264" y="156"/>
                  </a:lnTo>
                  <a:lnTo>
                    <a:pt x="236" y="156"/>
                  </a:lnTo>
                  <a:lnTo>
                    <a:pt x="236" y="156"/>
                  </a:lnTo>
                  <a:lnTo>
                    <a:pt x="216" y="146"/>
                  </a:lnTo>
                  <a:lnTo>
                    <a:pt x="200" y="134"/>
                  </a:lnTo>
                  <a:lnTo>
                    <a:pt x="186" y="120"/>
                  </a:lnTo>
                  <a:lnTo>
                    <a:pt x="174" y="104"/>
                  </a:lnTo>
                  <a:lnTo>
                    <a:pt x="164" y="88"/>
                  </a:lnTo>
                  <a:lnTo>
                    <a:pt x="156" y="68"/>
                  </a:lnTo>
                  <a:lnTo>
                    <a:pt x="150" y="48"/>
                  </a:lnTo>
                  <a:lnTo>
                    <a:pt x="148" y="28"/>
                  </a:lnTo>
                  <a:lnTo>
                    <a:pt x="148" y="28"/>
                  </a:lnTo>
                  <a:lnTo>
                    <a:pt x="146" y="22"/>
                  </a:lnTo>
                  <a:lnTo>
                    <a:pt x="144" y="16"/>
                  </a:lnTo>
                  <a:lnTo>
                    <a:pt x="138" y="8"/>
                  </a:lnTo>
                  <a:lnTo>
                    <a:pt x="128" y="2"/>
                  </a:lnTo>
                  <a:lnTo>
                    <a:pt x="122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0" y="0"/>
                  </a:lnTo>
                  <a:lnTo>
                    <a:pt x="104" y="2"/>
                  </a:lnTo>
                  <a:lnTo>
                    <a:pt x="96" y="10"/>
                  </a:lnTo>
                  <a:lnTo>
                    <a:pt x="90" y="20"/>
                  </a:lnTo>
                  <a:lnTo>
                    <a:pt x="88" y="24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90" y="56"/>
                  </a:lnTo>
                  <a:lnTo>
                    <a:pt x="96" y="80"/>
                  </a:lnTo>
                  <a:lnTo>
                    <a:pt x="104" y="102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4" y="130"/>
                  </a:lnTo>
                  <a:lnTo>
                    <a:pt x="112" y="136"/>
                  </a:lnTo>
                  <a:lnTo>
                    <a:pt x="108" y="140"/>
                  </a:lnTo>
                  <a:lnTo>
                    <a:pt x="102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16" y="146"/>
                  </a:lnTo>
                  <a:lnTo>
                    <a:pt x="8" y="152"/>
                  </a:lnTo>
                  <a:lnTo>
                    <a:pt x="2" y="16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80"/>
                  </a:lnTo>
                  <a:lnTo>
                    <a:pt x="8" y="190"/>
                  </a:lnTo>
                  <a:lnTo>
                    <a:pt x="16" y="194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14" y="200"/>
                  </a:lnTo>
                  <a:lnTo>
                    <a:pt x="6" y="206"/>
                  </a:lnTo>
                  <a:lnTo>
                    <a:pt x="2" y="214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36"/>
                  </a:lnTo>
                  <a:lnTo>
                    <a:pt x="8" y="244"/>
                  </a:lnTo>
                  <a:lnTo>
                    <a:pt x="16" y="250"/>
                  </a:lnTo>
                  <a:lnTo>
                    <a:pt x="26" y="252"/>
                  </a:lnTo>
                  <a:lnTo>
                    <a:pt x="28" y="252"/>
                  </a:lnTo>
                  <a:lnTo>
                    <a:pt x="28" y="252"/>
                  </a:lnTo>
                  <a:lnTo>
                    <a:pt x="20" y="256"/>
                  </a:lnTo>
                  <a:lnTo>
                    <a:pt x="12" y="262"/>
                  </a:lnTo>
                  <a:lnTo>
                    <a:pt x="8" y="270"/>
                  </a:lnTo>
                  <a:lnTo>
                    <a:pt x="6" y="280"/>
                  </a:lnTo>
                  <a:lnTo>
                    <a:pt x="6" y="280"/>
                  </a:lnTo>
                  <a:lnTo>
                    <a:pt x="8" y="290"/>
                  </a:lnTo>
                  <a:lnTo>
                    <a:pt x="14" y="298"/>
                  </a:lnTo>
                  <a:lnTo>
                    <a:pt x="22" y="304"/>
                  </a:lnTo>
                  <a:lnTo>
                    <a:pt x="32" y="306"/>
                  </a:lnTo>
                  <a:lnTo>
                    <a:pt x="44" y="306"/>
                  </a:lnTo>
                  <a:lnTo>
                    <a:pt x="44" y="306"/>
                  </a:lnTo>
                  <a:lnTo>
                    <a:pt x="36" y="314"/>
                  </a:lnTo>
                  <a:lnTo>
                    <a:pt x="34" y="320"/>
                  </a:lnTo>
                  <a:lnTo>
                    <a:pt x="34" y="326"/>
                  </a:lnTo>
                  <a:lnTo>
                    <a:pt x="34" y="326"/>
                  </a:lnTo>
                  <a:lnTo>
                    <a:pt x="36" y="334"/>
                  </a:lnTo>
                  <a:lnTo>
                    <a:pt x="42" y="342"/>
                  </a:lnTo>
                  <a:lnTo>
                    <a:pt x="48" y="348"/>
                  </a:lnTo>
                  <a:lnTo>
                    <a:pt x="58" y="350"/>
                  </a:lnTo>
                  <a:lnTo>
                    <a:pt x="142" y="350"/>
                  </a:lnTo>
                  <a:lnTo>
                    <a:pt x="142" y="350"/>
                  </a:lnTo>
                  <a:lnTo>
                    <a:pt x="144" y="350"/>
                  </a:lnTo>
                  <a:lnTo>
                    <a:pt x="144" y="350"/>
                  </a:lnTo>
                  <a:lnTo>
                    <a:pt x="148" y="350"/>
                  </a:lnTo>
                  <a:lnTo>
                    <a:pt x="148" y="350"/>
                  </a:lnTo>
                  <a:lnTo>
                    <a:pt x="160" y="348"/>
                  </a:lnTo>
                  <a:lnTo>
                    <a:pt x="172" y="346"/>
                  </a:lnTo>
                  <a:lnTo>
                    <a:pt x="182" y="344"/>
                  </a:lnTo>
                  <a:lnTo>
                    <a:pt x="194" y="338"/>
                  </a:lnTo>
                  <a:lnTo>
                    <a:pt x="204" y="332"/>
                  </a:lnTo>
                  <a:lnTo>
                    <a:pt x="212" y="326"/>
                  </a:lnTo>
                  <a:lnTo>
                    <a:pt x="220" y="318"/>
                  </a:lnTo>
                  <a:lnTo>
                    <a:pt x="228" y="310"/>
                  </a:lnTo>
                  <a:lnTo>
                    <a:pt x="228" y="3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589162" y="2770229"/>
            <a:ext cx="612000" cy="612000"/>
            <a:chOff x="8447928" y="4690710"/>
            <a:chExt cx="612000" cy="612000"/>
          </a:xfrm>
        </p:grpSpPr>
        <p:sp>
          <p:nvSpPr>
            <p:cNvPr id="29" name="Oval 28"/>
            <p:cNvSpPr/>
            <p:nvPr/>
          </p:nvSpPr>
          <p:spPr bwMode="ltGray">
            <a:xfrm>
              <a:off x="8447928" y="4690710"/>
              <a:ext cx="612000" cy="612000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 smtClean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30" name="Freeform 4998"/>
            <p:cNvSpPr>
              <a:spLocks noEditPoints="1"/>
            </p:cNvSpPr>
            <p:nvPr/>
          </p:nvSpPr>
          <p:spPr bwMode="auto">
            <a:xfrm>
              <a:off x="8537108" y="4770937"/>
              <a:ext cx="433640" cy="472186"/>
            </a:xfrm>
            <a:custGeom>
              <a:avLst/>
              <a:gdLst>
                <a:gd name="T0" fmla="*/ 358 w 360"/>
                <a:gd name="T1" fmla="*/ 278 h 392"/>
                <a:gd name="T2" fmla="*/ 188 w 360"/>
                <a:gd name="T3" fmla="*/ 388 h 392"/>
                <a:gd name="T4" fmla="*/ 180 w 360"/>
                <a:gd name="T5" fmla="*/ 392 h 392"/>
                <a:gd name="T6" fmla="*/ 6 w 360"/>
                <a:gd name="T7" fmla="*/ 284 h 392"/>
                <a:gd name="T8" fmla="*/ 0 w 360"/>
                <a:gd name="T9" fmla="*/ 270 h 392"/>
                <a:gd name="T10" fmla="*/ 8 w 360"/>
                <a:gd name="T11" fmla="*/ 256 h 392"/>
                <a:gd name="T12" fmla="*/ 74 w 360"/>
                <a:gd name="T13" fmla="*/ 244 h 392"/>
                <a:gd name="T14" fmla="*/ 72 w 360"/>
                <a:gd name="T15" fmla="*/ 258 h 392"/>
                <a:gd name="T16" fmla="*/ 80 w 360"/>
                <a:gd name="T17" fmla="*/ 282 h 392"/>
                <a:gd name="T18" fmla="*/ 118 w 360"/>
                <a:gd name="T19" fmla="*/ 308 h 392"/>
                <a:gd name="T20" fmla="*/ 180 w 360"/>
                <a:gd name="T21" fmla="*/ 320 h 392"/>
                <a:gd name="T22" fmla="*/ 224 w 360"/>
                <a:gd name="T23" fmla="*/ 314 h 392"/>
                <a:gd name="T24" fmla="*/ 270 w 360"/>
                <a:gd name="T25" fmla="*/ 292 h 392"/>
                <a:gd name="T26" fmla="*/ 288 w 360"/>
                <a:gd name="T27" fmla="*/ 258 h 392"/>
                <a:gd name="T28" fmla="*/ 288 w 360"/>
                <a:gd name="T29" fmla="*/ 250 h 392"/>
                <a:gd name="T30" fmla="*/ 352 w 360"/>
                <a:gd name="T31" fmla="*/ 256 h 392"/>
                <a:gd name="T32" fmla="*/ 360 w 360"/>
                <a:gd name="T33" fmla="*/ 270 h 392"/>
                <a:gd name="T34" fmla="*/ 242 w 360"/>
                <a:gd name="T35" fmla="*/ 132 h 392"/>
                <a:gd name="T36" fmla="*/ 242 w 360"/>
                <a:gd name="T37" fmla="*/ 136 h 392"/>
                <a:gd name="T38" fmla="*/ 234 w 360"/>
                <a:gd name="T39" fmla="*/ 154 h 392"/>
                <a:gd name="T40" fmla="*/ 198 w 360"/>
                <a:gd name="T41" fmla="*/ 170 h 392"/>
                <a:gd name="T42" fmla="*/ 162 w 360"/>
                <a:gd name="T43" fmla="*/ 170 h 392"/>
                <a:gd name="T44" fmla="*/ 126 w 360"/>
                <a:gd name="T45" fmla="*/ 154 h 392"/>
                <a:gd name="T46" fmla="*/ 118 w 360"/>
                <a:gd name="T47" fmla="*/ 136 h 392"/>
                <a:gd name="T48" fmla="*/ 98 w 360"/>
                <a:gd name="T49" fmla="*/ 186 h 392"/>
                <a:gd name="T50" fmla="*/ 96 w 360"/>
                <a:gd name="T51" fmla="*/ 188 h 392"/>
                <a:gd name="T52" fmla="*/ 102 w 360"/>
                <a:gd name="T53" fmla="*/ 206 h 392"/>
                <a:gd name="T54" fmla="*/ 120 w 360"/>
                <a:gd name="T55" fmla="*/ 222 h 392"/>
                <a:gd name="T56" fmla="*/ 180 w 360"/>
                <a:gd name="T57" fmla="*/ 236 h 392"/>
                <a:gd name="T58" fmla="*/ 224 w 360"/>
                <a:gd name="T59" fmla="*/ 230 h 392"/>
                <a:gd name="T60" fmla="*/ 252 w 360"/>
                <a:gd name="T61" fmla="*/ 212 h 392"/>
                <a:gd name="T62" fmla="*/ 262 w 360"/>
                <a:gd name="T63" fmla="*/ 196 h 392"/>
                <a:gd name="T64" fmla="*/ 262 w 360"/>
                <a:gd name="T65" fmla="*/ 186 h 392"/>
                <a:gd name="T66" fmla="*/ 194 w 360"/>
                <a:gd name="T67" fmla="*/ 10 h 392"/>
                <a:gd name="T68" fmla="*/ 188 w 360"/>
                <a:gd name="T69" fmla="*/ 2 h 392"/>
                <a:gd name="T70" fmla="*/ 180 w 360"/>
                <a:gd name="T71" fmla="*/ 0 h 392"/>
                <a:gd name="T72" fmla="*/ 168 w 360"/>
                <a:gd name="T73" fmla="*/ 6 h 392"/>
                <a:gd name="T74" fmla="*/ 140 w 360"/>
                <a:gd name="T75" fmla="*/ 76 h 392"/>
                <a:gd name="T76" fmla="*/ 140 w 360"/>
                <a:gd name="T77" fmla="*/ 82 h 392"/>
                <a:gd name="T78" fmla="*/ 150 w 360"/>
                <a:gd name="T79" fmla="*/ 94 h 392"/>
                <a:gd name="T80" fmla="*/ 180 w 360"/>
                <a:gd name="T81" fmla="*/ 100 h 392"/>
                <a:gd name="T82" fmla="*/ 214 w 360"/>
                <a:gd name="T83" fmla="*/ 90 h 392"/>
                <a:gd name="T84" fmla="*/ 220 w 360"/>
                <a:gd name="T85" fmla="*/ 78 h 392"/>
                <a:gd name="T86" fmla="*/ 220 w 360"/>
                <a:gd name="T87" fmla="*/ 7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0" h="392">
                  <a:moveTo>
                    <a:pt x="360" y="270"/>
                  </a:moveTo>
                  <a:lnTo>
                    <a:pt x="360" y="270"/>
                  </a:lnTo>
                  <a:lnTo>
                    <a:pt x="358" y="278"/>
                  </a:lnTo>
                  <a:lnTo>
                    <a:pt x="354" y="284"/>
                  </a:lnTo>
                  <a:lnTo>
                    <a:pt x="188" y="388"/>
                  </a:lnTo>
                  <a:lnTo>
                    <a:pt x="188" y="388"/>
                  </a:lnTo>
                  <a:lnTo>
                    <a:pt x="184" y="390"/>
                  </a:lnTo>
                  <a:lnTo>
                    <a:pt x="180" y="392"/>
                  </a:lnTo>
                  <a:lnTo>
                    <a:pt x="180" y="392"/>
                  </a:lnTo>
                  <a:lnTo>
                    <a:pt x="176" y="390"/>
                  </a:lnTo>
                  <a:lnTo>
                    <a:pt x="172" y="388"/>
                  </a:lnTo>
                  <a:lnTo>
                    <a:pt x="6" y="284"/>
                  </a:lnTo>
                  <a:lnTo>
                    <a:pt x="6" y="284"/>
                  </a:lnTo>
                  <a:lnTo>
                    <a:pt x="2" y="278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2" y="262"/>
                  </a:lnTo>
                  <a:lnTo>
                    <a:pt x="8" y="256"/>
                  </a:lnTo>
                  <a:lnTo>
                    <a:pt x="86" y="214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4" y="270"/>
                  </a:lnTo>
                  <a:lnTo>
                    <a:pt x="80" y="282"/>
                  </a:lnTo>
                  <a:lnTo>
                    <a:pt x="90" y="292"/>
                  </a:lnTo>
                  <a:lnTo>
                    <a:pt x="102" y="302"/>
                  </a:lnTo>
                  <a:lnTo>
                    <a:pt x="118" y="308"/>
                  </a:lnTo>
                  <a:lnTo>
                    <a:pt x="136" y="314"/>
                  </a:lnTo>
                  <a:lnTo>
                    <a:pt x="158" y="318"/>
                  </a:lnTo>
                  <a:lnTo>
                    <a:pt x="180" y="320"/>
                  </a:lnTo>
                  <a:lnTo>
                    <a:pt x="180" y="320"/>
                  </a:lnTo>
                  <a:lnTo>
                    <a:pt x="202" y="318"/>
                  </a:lnTo>
                  <a:lnTo>
                    <a:pt x="224" y="314"/>
                  </a:lnTo>
                  <a:lnTo>
                    <a:pt x="242" y="308"/>
                  </a:lnTo>
                  <a:lnTo>
                    <a:pt x="258" y="302"/>
                  </a:lnTo>
                  <a:lnTo>
                    <a:pt x="270" y="292"/>
                  </a:lnTo>
                  <a:lnTo>
                    <a:pt x="280" y="282"/>
                  </a:lnTo>
                  <a:lnTo>
                    <a:pt x="286" y="270"/>
                  </a:lnTo>
                  <a:lnTo>
                    <a:pt x="288" y="258"/>
                  </a:lnTo>
                  <a:lnTo>
                    <a:pt x="288" y="258"/>
                  </a:lnTo>
                  <a:lnTo>
                    <a:pt x="288" y="250"/>
                  </a:lnTo>
                  <a:lnTo>
                    <a:pt x="288" y="250"/>
                  </a:lnTo>
                  <a:lnTo>
                    <a:pt x="286" y="244"/>
                  </a:lnTo>
                  <a:lnTo>
                    <a:pt x="274" y="214"/>
                  </a:lnTo>
                  <a:lnTo>
                    <a:pt x="352" y="256"/>
                  </a:lnTo>
                  <a:lnTo>
                    <a:pt x="352" y="256"/>
                  </a:lnTo>
                  <a:lnTo>
                    <a:pt x="358" y="262"/>
                  </a:lnTo>
                  <a:lnTo>
                    <a:pt x="360" y="270"/>
                  </a:lnTo>
                  <a:lnTo>
                    <a:pt x="360" y="270"/>
                  </a:lnTo>
                  <a:close/>
                  <a:moveTo>
                    <a:pt x="262" y="186"/>
                  </a:moveTo>
                  <a:lnTo>
                    <a:pt x="242" y="132"/>
                  </a:lnTo>
                  <a:lnTo>
                    <a:pt x="242" y="132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0" y="144"/>
                  </a:lnTo>
                  <a:lnTo>
                    <a:pt x="234" y="154"/>
                  </a:lnTo>
                  <a:lnTo>
                    <a:pt x="234" y="154"/>
                  </a:lnTo>
                  <a:lnTo>
                    <a:pt x="224" y="160"/>
                  </a:lnTo>
                  <a:lnTo>
                    <a:pt x="212" y="166"/>
                  </a:lnTo>
                  <a:lnTo>
                    <a:pt x="198" y="170"/>
                  </a:lnTo>
                  <a:lnTo>
                    <a:pt x="180" y="170"/>
                  </a:lnTo>
                  <a:lnTo>
                    <a:pt x="180" y="170"/>
                  </a:lnTo>
                  <a:lnTo>
                    <a:pt x="162" y="170"/>
                  </a:lnTo>
                  <a:lnTo>
                    <a:pt x="148" y="166"/>
                  </a:lnTo>
                  <a:lnTo>
                    <a:pt x="136" y="160"/>
                  </a:lnTo>
                  <a:lnTo>
                    <a:pt x="126" y="154"/>
                  </a:lnTo>
                  <a:lnTo>
                    <a:pt x="126" y="154"/>
                  </a:lnTo>
                  <a:lnTo>
                    <a:pt x="120" y="144"/>
                  </a:lnTo>
                  <a:lnTo>
                    <a:pt x="118" y="136"/>
                  </a:lnTo>
                  <a:lnTo>
                    <a:pt x="118" y="136"/>
                  </a:lnTo>
                  <a:lnTo>
                    <a:pt x="118" y="132"/>
                  </a:lnTo>
                  <a:lnTo>
                    <a:pt x="98" y="186"/>
                  </a:lnTo>
                  <a:lnTo>
                    <a:pt x="98" y="186"/>
                  </a:lnTo>
                  <a:lnTo>
                    <a:pt x="96" y="188"/>
                  </a:lnTo>
                  <a:lnTo>
                    <a:pt x="96" y="188"/>
                  </a:lnTo>
                  <a:lnTo>
                    <a:pt x="98" y="196"/>
                  </a:lnTo>
                  <a:lnTo>
                    <a:pt x="100" y="202"/>
                  </a:lnTo>
                  <a:lnTo>
                    <a:pt x="102" y="206"/>
                  </a:lnTo>
                  <a:lnTo>
                    <a:pt x="108" y="212"/>
                  </a:lnTo>
                  <a:lnTo>
                    <a:pt x="108" y="212"/>
                  </a:lnTo>
                  <a:lnTo>
                    <a:pt x="120" y="222"/>
                  </a:lnTo>
                  <a:lnTo>
                    <a:pt x="136" y="230"/>
                  </a:lnTo>
                  <a:lnTo>
                    <a:pt x="158" y="234"/>
                  </a:lnTo>
                  <a:lnTo>
                    <a:pt x="180" y="236"/>
                  </a:lnTo>
                  <a:lnTo>
                    <a:pt x="180" y="236"/>
                  </a:lnTo>
                  <a:lnTo>
                    <a:pt x="202" y="234"/>
                  </a:lnTo>
                  <a:lnTo>
                    <a:pt x="224" y="230"/>
                  </a:lnTo>
                  <a:lnTo>
                    <a:pt x="240" y="222"/>
                  </a:lnTo>
                  <a:lnTo>
                    <a:pt x="252" y="212"/>
                  </a:lnTo>
                  <a:lnTo>
                    <a:pt x="252" y="212"/>
                  </a:lnTo>
                  <a:lnTo>
                    <a:pt x="258" y="206"/>
                  </a:lnTo>
                  <a:lnTo>
                    <a:pt x="260" y="202"/>
                  </a:lnTo>
                  <a:lnTo>
                    <a:pt x="262" y="196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2" y="186"/>
                  </a:lnTo>
                  <a:lnTo>
                    <a:pt x="262" y="186"/>
                  </a:lnTo>
                  <a:close/>
                  <a:moveTo>
                    <a:pt x="220" y="76"/>
                  </a:moveTo>
                  <a:lnTo>
                    <a:pt x="194" y="10"/>
                  </a:lnTo>
                  <a:lnTo>
                    <a:pt x="194" y="10"/>
                  </a:lnTo>
                  <a:lnTo>
                    <a:pt x="192" y="6"/>
                  </a:lnTo>
                  <a:lnTo>
                    <a:pt x="188" y="2"/>
                  </a:lnTo>
                  <a:lnTo>
                    <a:pt x="184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76" y="0"/>
                  </a:lnTo>
                  <a:lnTo>
                    <a:pt x="172" y="2"/>
                  </a:lnTo>
                  <a:lnTo>
                    <a:pt x="168" y="6"/>
                  </a:lnTo>
                  <a:lnTo>
                    <a:pt x="166" y="10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8"/>
                  </a:lnTo>
                  <a:lnTo>
                    <a:pt x="140" y="78"/>
                  </a:lnTo>
                  <a:lnTo>
                    <a:pt x="140" y="82"/>
                  </a:lnTo>
                  <a:lnTo>
                    <a:pt x="142" y="86"/>
                  </a:lnTo>
                  <a:lnTo>
                    <a:pt x="146" y="90"/>
                  </a:lnTo>
                  <a:lnTo>
                    <a:pt x="150" y="94"/>
                  </a:lnTo>
                  <a:lnTo>
                    <a:pt x="164" y="98"/>
                  </a:lnTo>
                  <a:lnTo>
                    <a:pt x="180" y="100"/>
                  </a:lnTo>
                  <a:lnTo>
                    <a:pt x="180" y="100"/>
                  </a:lnTo>
                  <a:lnTo>
                    <a:pt x="196" y="98"/>
                  </a:lnTo>
                  <a:lnTo>
                    <a:pt x="210" y="94"/>
                  </a:lnTo>
                  <a:lnTo>
                    <a:pt x="214" y="90"/>
                  </a:lnTo>
                  <a:lnTo>
                    <a:pt x="218" y="86"/>
                  </a:lnTo>
                  <a:lnTo>
                    <a:pt x="220" y="82"/>
                  </a:lnTo>
                  <a:lnTo>
                    <a:pt x="220" y="78"/>
                  </a:lnTo>
                  <a:lnTo>
                    <a:pt x="220" y="78"/>
                  </a:lnTo>
                  <a:lnTo>
                    <a:pt x="220" y="76"/>
                  </a:lnTo>
                  <a:lnTo>
                    <a:pt x="220" y="7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89497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SAMM Security </a:t>
            </a:r>
            <a:r>
              <a:rPr lang="en-US" altLang="en-US" dirty="0" smtClean="0"/>
              <a:t>Practices </a:t>
            </a:r>
            <a:endParaRPr lang="en-US" altLang="en-US" dirty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pPr marL="637756" indent="-342900">
              <a:buFont typeface="Arial" panose="020B0604020202020204" pitchFamily="34" charset="0"/>
              <a:buChar char="•"/>
            </a:pPr>
            <a:r>
              <a:rPr lang="en-US" altLang="en-US" sz="2400" dirty="0"/>
              <a:t>From each of the Business Functions, 3 Security Practices are defined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The Security Practices cover all areas relevant to software security assurance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Each one is a ‘silo’ for improvement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1237136"/>
              </p:ext>
            </p:extLst>
          </p:nvPr>
        </p:nvGraphicFramePr>
        <p:xfrm>
          <a:off x="76200" y="1841866"/>
          <a:ext cx="8991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541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graphicFrame>
        <p:nvGraphicFramePr>
          <p:cNvPr id="332" name="Google Shape;332;p38"/>
          <p:cNvGraphicFramePr/>
          <p:nvPr>
            <p:extLst>
              <p:ext uri="{D42A27DB-BD31-4B8C-83A1-F6EECF244321}">
                <p14:modId xmlns:p14="http://schemas.microsoft.com/office/powerpoint/2010/main" val="2362124467"/>
              </p:ext>
            </p:extLst>
          </p:nvPr>
        </p:nvGraphicFramePr>
        <p:xfrm>
          <a:off x="363539" y="1224114"/>
          <a:ext cx="8416925" cy="439334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7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8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9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7225"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>
                          <a:solidFill>
                            <a:srgbClr val="FFFFFF"/>
                          </a:solidFill>
                        </a:rPr>
                        <a:t>Governance</a:t>
                      </a:r>
                      <a:endParaRPr sz="800" b="1">
                        <a:solidFill>
                          <a:srgbClr val="FFFFFF"/>
                        </a:solidFill>
                      </a:endParaRPr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290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Strategy &amp; Metrics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Create and Promote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Measure and Improve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Policy &amp; Compliance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Policy and Standards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Compliance Management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Education &amp; Guidance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Training and Awareness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Organization and Culture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225"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>
                          <a:solidFill>
                            <a:srgbClr val="FFFFFF"/>
                          </a:solidFill>
                        </a:rPr>
                        <a:t>Design</a:t>
                      </a:r>
                      <a:endParaRPr sz="800" b="1">
                        <a:solidFill>
                          <a:srgbClr val="FFFFFF"/>
                        </a:solidFill>
                      </a:endParaRPr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7572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Threat Assessment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Application Risk Profile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Threat Modeling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Security Requirements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Software Requirements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Supplier Security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Secure Architecture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Architecture Design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Technology Management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225"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>
                          <a:solidFill>
                            <a:srgbClr val="FFFFFF"/>
                          </a:solidFill>
                        </a:rPr>
                        <a:t>Implementation</a:t>
                      </a:r>
                      <a:endParaRPr sz="800" b="1">
                        <a:solidFill>
                          <a:srgbClr val="FFFFFF"/>
                        </a:solidFill>
                      </a:endParaRPr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DBF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Secure Build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Build Process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Software Dependencies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Secure Deployment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Deployment Process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Secret Management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Defect Management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Defect Tracking (Flaws/Bugs/Process)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Metrics and Feedback/Learning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225"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>
                          <a:solidFill>
                            <a:srgbClr val="FFFFFF"/>
                          </a:solidFill>
                        </a:rPr>
                        <a:t>Verification</a:t>
                      </a:r>
                      <a:endParaRPr sz="800" b="1">
                        <a:solidFill>
                          <a:srgbClr val="FFFFFF"/>
                        </a:solidFill>
                      </a:endParaRPr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793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Architecture Assessment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Architecture Validation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Architecture Compliance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 smtClean="0"/>
                        <a:t>Requirements </a:t>
                      </a:r>
                      <a:r>
                        <a:rPr lang="en" sz="600" b="1" dirty="0"/>
                        <a:t>Testing</a:t>
                      </a:r>
                      <a:endParaRPr sz="600" b="1" dirty="0"/>
                    </a:p>
                  </a:txBody>
                  <a:tcPr marL="9525" marR="9525" marT="9525" marB="91425" anchor="ctr">
                    <a:lnL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/>
                        <a:t>Control Verification</a:t>
                      </a:r>
                      <a:endParaRPr sz="600" b="1"/>
                    </a:p>
                  </a:txBody>
                  <a:tcPr marL="9525" marR="9525" marT="9525" marB="91425" anchor="ctr">
                    <a:lnL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/>
                        <a:t>Misuse/Abuse Testing</a:t>
                      </a:r>
                      <a:endParaRPr sz="600" b="1"/>
                    </a:p>
                  </a:txBody>
                  <a:tcPr marL="9525" marR="9525" marT="9525" marB="91425" anchor="ctr">
                    <a:lnL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Security Testing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Scalable Baseline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Deep Understanding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lg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7225"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>
                          <a:solidFill>
                            <a:srgbClr val="FFFFFF"/>
                          </a:solidFill>
                        </a:rPr>
                        <a:t>Operations</a:t>
                      </a:r>
                      <a:endParaRPr sz="800" b="1">
                        <a:solidFill>
                          <a:srgbClr val="FFFFFF"/>
                        </a:solidFill>
                      </a:endParaRPr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91F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Incident Management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Incident Detection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Incident Response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015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Environment Management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Configuration Hardening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Patching and Updating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020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/>
                        <a:t>Operational Management</a:t>
                      </a:r>
                      <a:endParaRPr sz="60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Data Protection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/>
                        <a:t>System decommissioning / Legacy management</a:t>
                      </a:r>
                      <a:endParaRPr sz="600" dirty="0"/>
                    </a:p>
                  </a:txBody>
                  <a:tcPr marL="9525" marR="9525" marT="9525" marB="91425" anchor="ctr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4" name="Rectangle 1"/>
          <p:cNvSpPr txBox="1">
            <a:spLocks noChangeArrowheads="1"/>
          </p:cNvSpPr>
          <p:nvPr/>
        </p:nvSpPr>
        <p:spPr>
          <a:xfrm>
            <a:off x="457200" y="274637"/>
            <a:ext cx="8229600" cy="446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4400" b="1" i="0" u="none" strike="noStrike" cap="none" baseline="0">
                <a:solidFill>
                  <a:srgbClr val="00468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r>
              <a:rPr lang="en" dirty="0"/>
              <a:t>SAMM v2.0 Core Framework</a:t>
            </a:r>
            <a:endParaRPr lang="en-US" altLang="en-US" dirty="0"/>
          </a:p>
        </p:txBody>
      </p:sp>
      <p:sp>
        <p:nvSpPr>
          <p:cNvPr id="7" name="Footer Placeholder 2"/>
          <p:cNvSpPr txBox="1">
            <a:spLocks/>
          </p:cNvSpPr>
          <p:nvPr/>
        </p:nvSpPr>
        <p:spPr>
          <a:xfrm>
            <a:off x="1574800" y="6356350"/>
            <a:ext cx="5384799" cy="365125"/>
          </a:xfrm>
          <a:prstGeom prst="rect">
            <a:avLst/>
          </a:prstGeom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738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Under each Security Practice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37756" indent="-342900">
              <a:buFont typeface="Arial" panose="020B0604020202020204" pitchFamily="34" charset="0"/>
              <a:buChar char="•"/>
            </a:pPr>
            <a:r>
              <a:rPr lang="en-US" altLang="en-US" sz="2400" dirty="0"/>
              <a:t>Three successive Objectives under each Practice define how it can be improved over time</a:t>
            </a:r>
          </a:p>
          <a:p>
            <a:pPr marL="937584" lvl="1">
              <a:spcBef>
                <a:spcPts val="703"/>
              </a:spcBef>
            </a:pPr>
            <a:r>
              <a:rPr lang="en-US" altLang="en-US" sz="2400" dirty="0"/>
              <a:t>This establishes a notion of a Level at which an organization fulfills a given Practice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The three Levels for a Practice generally correspond to:</a:t>
            </a:r>
          </a:p>
          <a:p>
            <a:pPr marL="937584" lvl="1">
              <a:spcBef>
                <a:spcPts val="703"/>
              </a:spcBef>
            </a:pPr>
            <a:r>
              <a:rPr lang="en-US" altLang="en-US" sz="2400" dirty="0"/>
              <a:t>(0: Implicit starting point with the Practice unfulfilled)</a:t>
            </a:r>
          </a:p>
          <a:p>
            <a:pPr marL="937584" lvl="1">
              <a:spcBef>
                <a:spcPts val="703"/>
              </a:spcBef>
            </a:pPr>
            <a:r>
              <a:rPr lang="en-US" altLang="en-US" sz="2400" dirty="0"/>
              <a:t>1: Initial understanding and ad hoc provision of the Practice</a:t>
            </a:r>
          </a:p>
          <a:p>
            <a:pPr marL="937584" lvl="1">
              <a:spcBef>
                <a:spcPts val="703"/>
              </a:spcBef>
            </a:pPr>
            <a:r>
              <a:rPr lang="en-US" altLang="en-US" sz="2400" dirty="0"/>
              <a:t>2: Increase efficiency and/or effectiveness of the Practice</a:t>
            </a:r>
          </a:p>
          <a:p>
            <a:pPr marL="937584" lvl="1">
              <a:spcBef>
                <a:spcPts val="703"/>
              </a:spcBef>
            </a:pPr>
            <a:r>
              <a:rPr lang="en-US" altLang="en-US" sz="2400" dirty="0"/>
              <a:t>3: Comprehensive mastery of the Practice at scale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450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>
              <a:lnSpc>
                <a:spcPct val="115000"/>
              </a:lnSpc>
              <a:spcBef>
                <a:spcPts val="2400"/>
              </a:spcBef>
              <a:buSzPts val="1100"/>
            </a:pPr>
            <a:r>
              <a:rPr lang="en" sz="1400" dirty="0" smtClean="0">
                <a:latin typeface="Arial"/>
                <a:ea typeface="Arial"/>
                <a:cs typeface="Arial"/>
                <a:sym typeface="Arial"/>
              </a:rPr>
              <a:t>Example: Verification </a:t>
            </a:r>
            <a:r>
              <a:rPr lang="en" sz="1400" dirty="0"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" sz="1400" dirty="0" smtClean="0">
                <a:latin typeface="Arial"/>
                <a:ea typeface="Arial"/>
                <a:cs typeface="Arial"/>
                <a:sym typeface="Arial"/>
              </a:rPr>
              <a:t>Requirements </a:t>
            </a:r>
            <a:r>
              <a:rPr lang="en" sz="1400" dirty="0">
                <a:latin typeface="Arial"/>
                <a:ea typeface="Arial"/>
                <a:cs typeface="Arial"/>
                <a:sym typeface="Arial"/>
              </a:rPr>
              <a:t>Testing</a:t>
            </a:r>
            <a:endParaRPr sz="1400" dirty="0"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600"/>
              </a:spcBef>
            </a:pPr>
            <a:endParaRPr sz="11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38" name="Google Shape;338;p39"/>
          <p:cNvSpPr/>
          <p:nvPr/>
        </p:nvSpPr>
        <p:spPr>
          <a:xfrm>
            <a:off x="168250" y="2340766"/>
            <a:ext cx="624900" cy="1321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39"/>
          <p:cNvSpPr txBox="1"/>
          <p:nvPr/>
        </p:nvSpPr>
        <p:spPr>
          <a:xfrm>
            <a:off x="43300" y="1812066"/>
            <a:ext cx="11046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algn="ctr"/>
            <a:r>
              <a:rPr lang="en" sz="2000" b="1">
                <a:solidFill>
                  <a:srgbClr val="004685"/>
                </a:solidFill>
                <a:latin typeface="Calibri"/>
                <a:ea typeface="Calibri"/>
                <a:cs typeface="Calibri"/>
                <a:sym typeface="Calibri"/>
              </a:rPr>
              <a:t>Maturity</a:t>
            </a:r>
            <a:endParaRPr sz="2000"/>
          </a:p>
        </p:txBody>
      </p:sp>
      <p:sp>
        <p:nvSpPr>
          <p:cNvPr id="340" name="Google Shape;340;p39"/>
          <p:cNvSpPr txBox="1"/>
          <p:nvPr/>
        </p:nvSpPr>
        <p:spPr>
          <a:xfrm>
            <a:off x="7778000" y="3192238"/>
            <a:ext cx="13179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r>
              <a:rPr lang="en" sz="2000" b="1">
                <a:solidFill>
                  <a:srgbClr val="004685"/>
                </a:solidFill>
                <a:latin typeface="Calibri"/>
                <a:ea typeface="Calibri"/>
                <a:cs typeface="Calibri"/>
                <a:sym typeface="Calibri"/>
              </a:rPr>
              <a:t>Activities</a:t>
            </a:r>
            <a:endParaRPr sz="2000"/>
          </a:p>
        </p:txBody>
      </p:sp>
      <p:sp>
        <p:nvSpPr>
          <p:cNvPr id="341" name="Google Shape;341;p39"/>
          <p:cNvSpPr/>
          <p:nvPr/>
        </p:nvSpPr>
        <p:spPr>
          <a:xfrm rot="5400000">
            <a:off x="7149900" y="2297841"/>
            <a:ext cx="388200" cy="7317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39"/>
          <p:cNvSpPr/>
          <p:nvPr/>
        </p:nvSpPr>
        <p:spPr>
          <a:xfrm rot="5400000">
            <a:off x="7188025" y="2966741"/>
            <a:ext cx="363300" cy="739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39"/>
          <p:cNvSpPr/>
          <p:nvPr/>
        </p:nvSpPr>
        <p:spPr>
          <a:xfrm rot="5400000">
            <a:off x="7221375" y="3739891"/>
            <a:ext cx="334200" cy="7497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9"/>
          <p:cNvSpPr txBox="1"/>
          <p:nvPr/>
        </p:nvSpPr>
        <p:spPr>
          <a:xfrm>
            <a:off x="6977044" y="1898024"/>
            <a:ext cx="11763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algn="ctr"/>
            <a:r>
              <a:rPr lang="en" sz="2000" b="1">
                <a:solidFill>
                  <a:srgbClr val="004685"/>
                </a:solidFill>
                <a:latin typeface="Calibri"/>
                <a:ea typeface="Calibri"/>
                <a:cs typeface="Calibri"/>
                <a:sym typeface="Calibri"/>
              </a:rPr>
              <a:t>Streams</a:t>
            </a:r>
            <a:endParaRPr sz="2000"/>
          </a:p>
        </p:txBody>
      </p:sp>
      <p:graphicFrame>
        <p:nvGraphicFramePr>
          <p:cNvPr id="345" name="Google Shape;345;p39"/>
          <p:cNvGraphicFramePr/>
          <p:nvPr>
            <p:extLst>
              <p:ext uri="{D42A27DB-BD31-4B8C-83A1-F6EECF244321}">
                <p14:modId xmlns:p14="http://schemas.microsoft.com/office/powerpoint/2010/main" val="1055046477"/>
              </p:ext>
            </p:extLst>
          </p:nvPr>
        </p:nvGraphicFramePr>
        <p:xfrm>
          <a:off x="1060950" y="1879416"/>
          <a:ext cx="5900400" cy="292460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4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7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1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0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A: Control Verification</a:t>
                      </a:r>
                      <a:endParaRPr sz="1100" b="1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B: Misuse/Abuse Testing</a:t>
                      </a:r>
                      <a:endParaRPr sz="1100" b="1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4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Maturity 1 - Opportunistically find basic vulnerabilities and other security issues.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Test for standard security controls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Perform security fuzzing testing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677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Maturity 2 - Perform implementation review to discover application-specific risks against the security requirements.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Derive test cases from known security requirements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Create and test abuse cases and business logic flaw test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4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Maturity 3 - Maintain the application security level after bug fixes, changes or during maintenance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Perform regression testing (with security unit tests)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Denial of service and security stress testing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6" name="Google Shape;346;p39"/>
          <p:cNvSpPr/>
          <p:nvPr/>
        </p:nvSpPr>
        <p:spPr>
          <a:xfrm>
            <a:off x="4394250" y="2026141"/>
            <a:ext cx="355500" cy="5889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39"/>
          <p:cNvSpPr/>
          <p:nvPr/>
        </p:nvSpPr>
        <p:spPr>
          <a:xfrm>
            <a:off x="6589900" y="2026141"/>
            <a:ext cx="355500" cy="5889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FA8D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39"/>
          <p:cNvSpPr txBox="1"/>
          <p:nvPr/>
        </p:nvSpPr>
        <p:spPr>
          <a:xfrm>
            <a:off x="1055725" y="4774666"/>
            <a:ext cx="67566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292100">
              <a:buSzPts val="1000"/>
              <a:buChar char="●"/>
            </a:pPr>
            <a:r>
              <a:rPr lang="en" sz="1000"/>
              <a:t>This security practice focuses on creating and integrating both positive (Control Verification) and negative (Misuse/Abuse Testing) security tests based on requirements (user stories)..</a:t>
            </a:r>
            <a:endParaRPr sz="1000"/>
          </a:p>
        </p:txBody>
      </p:sp>
      <p:sp>
        <p:nvSpPr>
          <p:cNvPr id="14" name="Rectangle 1"/>
          <p:cNvSpPr txBox="1">
            <a:spLocks noChangeArrowheads="1"/>
          </p:cNvSpPr>
          <p:nvPr/>
        </p:nvSpPr>
        <p:spPr>
          <a:xfrm>
            <a:off x="457200" y="274637"/>
            <a:ext cx="8229600" cy="446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4400" b="1" i="0" u="none" strike="noStrike" cap="none" baseline="0">
                <a:solidFill>
                  <a:srgbClr val="00468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r>
              <a:rPr lang="en" sz="3600" dirty="0">
                <a:latin typeface="Arial"/>
                <a:ea typeface="Arial"/>
                <a:cs typeface="Arial"/>
                <a:sym typeface="Arial"/>
              </a:rPr>
              <a:t>Activity Streams &amp; Maturity Levels </a:t>
            </a:r>
            <a:endParaRPr lang="en-US" altLang="en-US" sz="3600" dirty="0"/>
          </a:p>
        </p:txBody>
      </p:sp>
      <p:sp>
        <p:nvSpPr>
          <p:cNvPr id="16" name="Footer Placeholder 2"/>
          <p:cNvSpPr txBox="1">
            <a:spLocks/>
          </p:cNvSpPr>
          <p:nvPr/>
        </p:nvSpPr>
        <p:spPr>
          <a:xfrm>
            <a:off x="1574800" y="6356350"/>
            <a:ext cx="5384799" cy="365125"/>
          </a:xfrm>
          <a:prstGeom prst="rect">
            <a:avLst/>
          </a:prstGeom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956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Per Level, SAMM defines...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37756" indent="-342900">
              <a:buFont typeface="Arial" panose="020B0604020202020204" pitchFamily="34" charset="0"/>
              <a:buChar char="•"/>
            </a:pPr>
            <a:endParaRPr lang="en-US" altLang="en-US" sz="2800" dirty="0" smtClean="0"/>
          </a:p>
          <a:p>
            <a:pPr marL="637756" indent="-342900"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Objective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Activities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Results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Success Metrics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Costs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Personnel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Related Levels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03192" y="1164077"/>
            <a:ext cx="3536156" cy="4585395"/>
          </a:xfrm>
          <a:prstGeom prst="rect">
            <a:avLst/>
          </a:prstGeom>
          <a:noFill/>
          <a:ln>
            <a:noFill/>
          </a:ln>
          <a:effectLst>
            <a:outerShdw blurRad="9525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dirty="0" smtClean="0"/>
              <a:t>SAMM Training, OWASP Global </a:t>
            </a:r>
            <a:r>
              <a:rPr lang="en-GB" dirty="0" err="1" smtClean="0"/>
              <a:t>AppSec</a:t>
            </a:r>
            <a:r>
              <a:rPr lang="en-GB" dirty="0" smtClean="0"/>
              <a:t>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98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1562695"/>
            <a:ext cx="4286250" cy="3214688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9525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400"/>
              <a:t>Applying the model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342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Conducting assessments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pPr marL="637756" indent="-342900">
              <a:buFont typeface="Arial" panose="020B0604020202020204" pitchFamily="34" charset="0"/>
              <a:buChar char="•"/>
            </a:pPr>
            <a:r>
              <a:rPr lang="en-US" altLang="en-US" dirty="0" smtClean="0"/>
              <a:t>SAMM includes assessment worksheets for each </a:t>
            </a:r>
            <a:r>
              <a:rPr lang="en-US" altLang="en-US" dirty="0"/>
              <a:t>Security </a:t>
            </a:r>
            <a:r>
              <a:rPr lang="en-US" altLang="en-US" dirty="0" smtClean="0"/>
              <a:t>Practice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663" y="1976888"/>
            <a:ext cx="8658673" cy="288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3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Assessment process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pPr marL="637756" indent="-3429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Assessing activities along two axes:</a:t>
            </a:r>
          </a:p>
          <a:p>
            <a:pPr marL="1094956" lvl="2" indent="-342900">
              <a:buFont typeface="Arial" panose="020B0604020202020204" pitchFamily="34" charset="0"/>
              <a:buChar char="•"/>
            </a:pPr>
            <a:r>
              <a:rPr lang="en-US" altLang="en-US" b="1" dirty="0" smtClean="0"/>
              <a:t>Coverage</a:t>
            </a:r>
            <a:r>
              <a:rPr lang="en-US" altLang="en-US" dirty="0" smtClean="0"/>
              <a:t>, by means of </a:t>
            </a:r>
            <a:r>
              <a:rPr lang="en-US" altLang="en-US" i="1" dirty="0" smtClean="0"/>
              <a:t>questions</a:t>
            </a:r>
            <a:endParaRPr lang="en-US" altLang="en-US" dirty="0" smtClean="0"/>
          </a:p>
          <a:p>
            <a:pPr marL="1094956" lvl="2" indent="-342900">
              <a:buFont typeface="Arial" panose="020B0604020202020204" pitchFamily="34" charset="0"/>
              <a:buChar char="•"/>
            </a:pPr>
            <a:r>
              <a:rPr lang="en-US" altLang="en-US" b="1" dirty="0" smtClean="0"/>
              <a:t>Quality</a:t>
            </a:r>
            <a:r>
              <a:rPr lang="en-US" altLang="en-US" dirty="0" smtClean="0"/>
              <a:t>, by means of mandatory </a:t>
            </a:r>
            <a:r>
              <a:rPr lang="en-US" altLang="en-US" i="1" dirty="0" smtClean="0"/>
              <a:t>criteria</a:t>
            </a:r>
          </a:p>
          <a:p>
            <a:pPr marL="637756" lvl="1" indent="-34290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637756" lvl="1" indent="-342900">
              <a:buFont typeface="Arial" panose="020B0604020202020204" pitchFamily="34" charset="0"/>
              <a:buChar char="•"/>
            </a:pPr>
            <a:endParaRPr lang="en-US" altLang="en-US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256" y="2939078"/>
            <a:ext cx="2655570" cy="250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7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en-US" dirty="0"/>
              <a:t>Creating Scorecards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37756" indent="-342900">
              <a:buFont typeface="Arial" panose="020B0604020202020204" pitchFamily="34" charset="0"/>
              <a:buChar char="•"/>
            </a:pPr>
            <a:r>
              <a:rPr lang="en-US" altLang="en-US" sz="2400" dirty="0"/>
              <a:t>Gap analysis</a:t>
            </a:r>
          </a:p>
          <a:p>
            <a:pPr marL="937584" lvl="1">
              <a:spcBef>
                <a:spcPts val="703"/>
              </a:spcBef>
            </a:pPr>
            <a:r>
              <a:rPr lang="en-US" altLang="en-US" sz="2400" dirty="0"/>
              <a:t>Capturing scores from detailed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dirty="0" smtClean="0"/>
              <a:t>assessments </a:t>
            </a:r>
            <a:r>
              <a:rPr lang="en-US" altLang="en-US" sz="2400" dirty="0"/>
              <a:t>versus expected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dirty="0" smtClean="0"/>
              <a:t>performance </a:t>
            </a:r>
            <a:r>
              <a:rPr lang="en-US" altLang="en-US" sz="2400" dirty="0"/>
              <a:t>levels 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Demonstrating improvement</a:t>
            </a:r>
          </a:p>
          <a:p>
            <a:pPr marL="937584" lvl="1">
              <a:spcBef>
                <a:spcPts val="703"/>
              </a:spcBef>
            </a:pPr>
            <a:r>
              <a:rPr lang="en-US" altLang="en-US" sz="2400" dirty="0"/>
              <a:t>Capturing scores from before and after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dirty="0" smtClean="0"/>
              <a:t>an </a:t>
            </a:r>
            <a:r>
              <a:rPr lang="en-US" altLang="en-US" sz="2400" dirty="0"/>
              <a:t>iteration of assurance program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dirty="0" smtClean="0"/>
              <a:t>build-out </a:t>
            </a:r>
            <a:endParaRPr lang="en-US" altLang="en-US" sz="2400" dirty="0"/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Ongoing measurement</a:t>
            </a:r>
          </a:p>
          <a:p>
            <a:pPr marL="937584" lvl="1">
              <a:spcBef>
                <a:spcPts val="703"/>
              </a:spcBef>
            </a:pPr>
            <a:r>
              <a:rPr lang="en-US" altLang="en-US" sz="2400" dirty="0"/>
              <a:t>Capturing scores over consistent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dirty="0" smtClean="0"/>
              <a:t>time </a:t>
            </a:r>
            <a:r>
              <a:rPr lang="en-US" altLang="en-US" sz="2400" dirty="0"/>
              <a:t>frames for an assurance program 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dirty="0" smtClean="0"/>
              <a:t>that </a:t>
            </a:r>
            <a:r>
              <a:rPr lang="en-US" altLang="en-US" sz="2400" dirty="0"/>
              <a:t>is already in place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2478" y="339328"/>
            <a:ext cx="2992561" cy="6170414"/>
          </a:xfrm>
          <a:prstGeom prst="rect">
            <a:avLst/>
          </a:prstGeom>
          <a:noFill/>
          <a:ln>
            <a:noFill/>
          </a:ln>
          <a:effectLst>
            <a:outerShdw blurRad="9525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364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 smtClean="0"/>
              <a:t>Bart?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03200" indent="0">
              <a:buNone/>
            </a:pPr>
            <a:r>
              <a:rPr lang="en-US" sz="2800" b="1" dirty="0"/>
              <a:t>Bart De Win, Ph.D.</a:t>
            </a:r>
          </a:p>
          <a:p>
            <a:pPr marL="584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20+ </a:t>
            </a:r>
            <a:r>
              <a:rPr lang="en-US" sz="2800" dirty="0"/>
              <a:t>years experience in secure software development</a:t>
            </a:r>
          </a:p>
          <a:p>
            <a:pPr marL="584200" indent="-457200">
              <a:buFont typeface="Arial" panose="020B0604020202020204" pitchFamily="34" charset="0"/>
              <a:buChar char="•"/>
            </a:pPr>
            <a:r>
              <a:rPr lang="en-US" sz="2800" dirty="0"/>
              <a:t>Belgian OWASP chapter </a:t>
            </a:r>
            <a:r>
              <a:rPr lang="en-US" sz="2800" dirty="0" smtClean="0"/>
              <a:t>co-leader</a:t>
            </a:r>
          </a:p>
          <a:p>
            <a:pPr marL="584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OWASP SAMM contributor, evangelist and co-leader</a:t>
            </a:r>
            <a:endParaRPr lang="en-US" sz="2800" dirty="0"/>
          </a:p>
          <a:p>
            <a:pPr marL="584200" indent="-457200">
              <a:buFont typeface="Arial" panose="020B0604020202020204" pitchFamily="34" charset="0"/>
              <a:buChar char="•"/>
            </a:pPr>
            <a:r>
              <a:rPr lang="en-US" sz="2800" dirty="0"/>
              <a:t>Author of &gt;60 publications</a:t>
            </a:r>
          </a:p>
          <a:p>
            <a:pPr marL="584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Director &amp; security </a:t>
            </a:r>
            <a:r>
              <a:rPr lang="en-US" sz="2800" dirty="0"/>
              <a:t>consultant </a:t>
            </a:r>
            <a:r>
              <a:rPr lang="en-US" sz="2800" dirty="0" smtClean="0"/>
              <a:t>@PwC BE</a:t>
            </a:r>
          </a:p>
          <a:p>
            <a:pPr marL="584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Bart.de.win@pwc.com</a:t>
            </a:r>
            <a:endParaRPr lang="en-US" sz="2800" dirty="0"/>
          </a:p>
          <a:p>
            <a:endParaRPr lang="en-GB" sz="2800" dirty="0"/>
          </a:p>
        </p:txBody>
      </p:sp>
      <p:pic>
        <p:nvPicPr>
          <p:cNvPr id="9218" name="Picture 2" descr="C:\Users\dewinb\Documents\VARIA\PICS\2013_01_17_PwC-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232" y="541625"/>
            <a:ext cx="1166530" cy="175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data:image/jpeg;base64,/9j/4AAQSkZJRgABAQAAAQABAAD/2wCEAAkGBxQHBhQIBwgWFBUUGBsbFRgYGRweIBsfIB0aHhggHBofICgsHSYnIRwXITEiJykrOi4uHCUzODgsNygtLisBCgoKDg0OGxAPGzcmGRw3Nyw0Ky81Ly0rKy0sLSwuLCsrLCwwLCwsLDAsKy8sLCwsLDcrOCstLCwrNzErMiwrK//AABEIAMMBAgMBEQACEQEDEQH/xAAcAAEAAgMBAQEAAAAAAAAAAAAABgcEBQgDAgH/xABTEAACAQEDBgYHFAkCBwAAAAAAAQIDBAURBgcSITFBEzJRYXGBFBciVZGTsQgVFjM2QlJTdIKSobLBwsPS0+HiIzQ1VGJjc4OEN3IkJUOio7PR/8QAGgEBAQADAQEAAAAAAAAAAAAAAAUCAwQBBv/EADIRAQAAAgYIBAcAAwAAAAAAAAABAgQFERKBoQMVMUJRUsHhFEFhsRMhMjM0U2IikfD/2gAMAwEAAhEDEQA/ALxAAAAAAAAAAAAAAAAAAAAAAARrLTi0vffRItcbJMeinVu9h1RciKgAAAAJNkXxq3vPplmp9s+HVMrLZLj0ScuJYAAAAAAAAAAAAAAAAAAAAAAAAAAAABDs4dR040NCWHH+gR623MeixVMIRv2+nVDeyZe2MirFyXgdky9sYLkvA7Jl7YwXJeB2TL2xguS8DsmXtjBcl4N3kxa5xdTRrNcX6R2UOeaWM12Nmzq4qZo5Y3bYceiV3Pap1bbo1Krawepsq0bSTzT2Ril0jRyyyWwg3pRcAAAAAAAAAAAAAAAAAAAAAAAAAAAACGZxuLQ9/wDQI9bbmPRZqjfw6oURVkAAAAG6ya21Pe/SOqi7Y/8AcXHS93Holdx/r66GVKJ9xLpP20jKiaAAAAAAAAAAAAAAAAAAAAAAAAAAAAgWdTi2b+59AjVvskx6LlS7+HVACMvAAAAA2F0LXPq+c06WGxo03k3d3L/idm5nPPCFjk0v0tro8xpuy8HPaaPMLsvAtbC4VhekcFy+RlOp5YQpctnr7Oal/ailh9mkAAAAAAAAAAAAAAAAAAAAAAAABAs6nFs39z6BHrfZJj0XKl38OqAEVeAAAABsbo2z6vnNOl8mjTeTd3d+tdTNE+xyaX6W1NTmANhcX7Uj1+RlOqPy5cfZz0r7UUrPsUgAAAAAAAAAAAAAAAAAAAAAAAAIFnU4tm/ufQI9b7JMei5Uu/h1QAirwAAAANjdG2fV85p0vk0abybu7v1rqZon2OTS/S2pqcwBsLi/akevyMp1R+XLj7OelfailZ9ikAAAAAAAAAAAAAAAAAAAAAAAABXWd/i2X+79WS6z2S49Fupt/DqrckrYAAzbN6SjTPtZwehi9bG6Ns+r5zTpfJo03k3d3frXUzRPscml+ltTU5gDYXF+1I9fkZTqj8uXH2c9K+1FKz7FIAAAAAAAAAAAAAAAAAAAAAAAACs89FfgI2TuccXV+rJ1YSXoS4rlSwtv4dVY9n/y/j/AmfB9V26dn/y/j/AfB9S6dn/y/j/AfB9S6yqF5YU0uC+P8DXNoPntbISfJ9+ef8n4/wADH4Hq9+GzLuvjgnL9Bjjhv6eYwno1vm1z6G95tpYsoHCvpdirY/XfgapqJbDa0z0W2FlrP9E7/c18P8pr8HDmyafBf1l3PRO/3NfD/KPBw5sjwX9Zd2bdGVbpW+M+wk8MfX83+0oVZRblJljbx9mnT0CE0kYXsu6Qejd97l4z8p9TcT9VQ58u56N33uXjPyi4aqhz5d0xMEcAAAAAAAAAAAAAAAAAAAAAAq3PjxbH01fqzhpuyVdqTfw6qrJ6+AAPelxDCba2S7H0eMmRZN/V85jM8izbP6aYRYzbGWYsADIu/wDWl1+Q7av/ACJcfZr0v0tufROUAt40vkQAAAAAAAAAAAAAAAAAAAAACrc+PFsfTV+rOGm7JV2pN/Dqqsnr4AA96XEMJtrZLsfR4yZFk39XzmMzyLNs/pphFjNsZZiwAMi7/wBaXX5Dtq/8iXH2a9L9Lbn0TlALeNL5EAAAAAAAAAAAAAAAimXWWDyTVFxsCq8Lp7Z6OGjo/wAMscdL4jRptN8Oz5bXfQaFCk3v8rLPS3bjBFO3DLvCvHv7s0eNhwUNSQ/Zl3O3DLvCvHv7seNhwNSQ/Zl3O3DLvCvHv7seNhwNSQ/Zl3O3DLvCvHv7seNhwNSQ/Zl3O3DLvCvHv7seNhwNSQ/Zl3ftOfbXloVY9idia9T4TT4TpUNHDg+fHHdge/Kk+ljyMNWfOH+V/Cyz/fF6dp+PfyXil9seChxea7jyZ9jtPx7+S8UvtjwUOJruPJn2O0/Hv5LxS+2PBQ4mu48mfZ6RzRxjHDz6fil9sxjQIR3mUK9jDcz7P3tSx79PxS+2eeAhzGvY/rz7PSlmpVPH/nL1/wApfbPI1fCO8a9jyZ9ntTzYKEtLz3fi19ox1bDmyeRryMdzPs9e1uu+r8WvtHmrYc2TzXceTPsdrdd9X4tfaGrYc2RruPJn2elnzeKjV01ebf8Ab/MbqPQoaLSQnvW2MZq5jNCy5n2ZfoIXfB/A/MUb7XrX+M+x6CF3wfwPzC+a1/jPslxgkAAAAAAAAAAAAAAAFXZ74uULJoxb11di/pnFTYfKC7UkYQjPh1VZwUva5eBnBZFevQ4nBS9rl4GLIl6HE4KXtcvAxZEvQ4nBS9rl4GLIl6HE4KXtcvAxZEvQ4rOzIQca9s0otaqO1c9U7qF5oddxhGEmPRax3IAAAAAAAAAAAAAAAAAAAAAAAAAAAAAAAAAAAAAAAAAAAAAAAAAAAAAAAAAAAAAAAAAAAAAAAAAAAAAAAAAAAAAAAAAAAAAAAAAAAAAAAAAAAAAAAAAAAAAAAAAAAAAAAAA+KtRUabqVZqKW1t4JdLAhl+51rsuZOMr0VaS9bQWnj75dz4ZAQa1eaCjGu1ZMnHKG5yraLfTFQaXhYFw3le9G6bB2detrhRhhrlNpLoXK+ZbQKyvnPzY7LUdO6buq2jDZJtU4voxxl4YoDwurP7Zq9RRvW5qtFN4YwnGolzvFQfgT6wLTuW+aF/XfG33Ra41actko7nyNPXF8zSYGeBrr0v2zXRHG9bzo0eThKkYt9Cb1gQ29c8112DFUbXUrtPDClTflnop9TAzMi851lyyvZ3bdllrwnGDm3UjBLBOKfFnJ490twE3A8rVaI2OzStNqqKMIRcpyexJLFt9CAq95+buTwVgtb95S+9AlWQuXtny3dbzqs9aHAaGlwsYrHT08MNGcvYPbhuAlYFP5VZ9KV23hKxXJdjr6DalUnLQi2tujHBtrneHQwNxm/wA7lDKu3K7LZZXZ68uItLSjPDXgpYLB7dTW7bjqAsgDXX5ftnyfsfZl826FGG5yet78IxWuT5kmwKyvnP1ZbNNwui66tfD10mqcXzrVJ+FIDRvzQNXS1ZPQw/qvy6IG5uXP3ZrRUVO+bpqUMXxoSVRLnawi11JgWnc170b8sEbfdNrjVpy2Sj5GtsXyppNAZwAAAAAAAAABzHfGQ+UF+VeEvex1qzxxSnXptLojwmEepICuAAFhXrkffuVVfzwvS7a1R4dzpyhFRXJGm5LRWrYkgIdfVxWi4bQqF8XfUoyezTi0pYbdF7JbVrTYGuAk+b7LCrkZf0bbQk3Slgq9NbJx6PZRxbi+rY3iHQmcu7bVlVkjSjkfbMHOpCppRqOCnScJ+uW1Nyg8HycwFC3vmyvS6rLUt1vun9HTTlOaqU5alrbwU8fiAhwFpeZ19XVT3NP5dIDpEClfNA5Z8BZ1krd9Xup4StLT2R2wh18Z8yjukBQwF4+Zl23h/j/XgXkBxPe/7Vrf1J/KYH1csqkb5oSsHpqqw4P/AHaS0PjwA6sziZaU8irk7LrJTqzxjQp48aW9v+GOKbfOlvQHLGUF/V8oryleF72p1Jy5dkVujFbIpciAzsick62WN+Ru2wYRXGqVHshHe2t73Jb29yxaC8MoM29gyZzf2udku9VKsaE3w1Xup4pbVjqh71IDm8Ca5pMqKmTmWFGFOo+CtE40q0NzUnhGWHLFvHHkxW8Dq4AAAAAAAAAAAcOAAO4KHpEeheQDAyhuOjlFdM7svSipQmuuL3Si9zW5gce39dcrkvqtddp41GcoN7McHqa5msGukDAA6gzEXq7yzfwpVJYuz1J0tfIsJx8Cml1ASHOJ6g7d7mq/IYHHwFpeZ19XVT3NP5dIC9ssso6eSuTtW9rVg9BYQjjhpzfEj1va9yxe4DkK87dUve8Kt422bnOpJznLpfxLWklu1IDEAvHzMu28P8f68C8gOJ73/atb+pP5TAs/MNkU7zvdZSW+l+hs7/Q4rj1OVc0NuPssORgR3PJlA7+y6rRU8adnfA01yaLwm+uelr5MOQCDgdH+Z4uhWPI+d5OPd2iq9f8ADDuYr4XCPrAm+XVineOR1rsVipadSpRnGEVhrbWpawOQLbYql32h2e32adKa2xnFxa6U0mBMs0+R1bKPKajao0GrPQqRnVqNdz3LUtBPe20lgtieIHVQAAAAAAAAAAA4cAAdwUPSI9C8gH2ByrnsgoZzbXo7+Cf/AIaeIEGA6I8zcn6FLQ3s7IeHi6ePzATnOJ6g7d7mq/IYHHwFpeZ19XVT3NP5dIDFz3ZZeiPKLztsVXGz2VuKweqdTZOXOlhop8za4wGxvHI30M5l5262U8LRaqlGU09sIY404YPY9ek+d4PioCpgLx8zLtvD/H+vAsTOXlpDIy4HaE069TGNng98t8mvYxxTfUtWIHOuQOSVXLnKPsZSagnp2irhxYt68N2lJ4pLpexMDq667up3Td1O77voqFOlFRhFbkufe97b2vWwOLrfXdpt1SvVXdTnKT6W22BjgdT5j5J5s7Ko7nVx8bUfkaAngHlXs0LSsLRQjLDZpJPygekYqEdGEcEtiQH6AAAAAAAAAAAOHAAHcFD0iPQvIB9gci50Lyje2X9stdF4x4TQT5eDiqeK5noYgRYDqnMtczubN/QVWGEq7daXv8ND/sUANxnE9Qdu9zVfkMDj4DdZL5R1Mm6levYNVStQlRjL2GlKDlJc+jGSXI2nuAlmZTIz0S5R9n22ljZ7M1KWK1TnthDn2aT5kk+MBa+fz/Tuf9Wn5QOYgLjzAXrSuO7L0vO8quhTpRoOT8dglytvBJb20BCL8vS1ZystE6VLGdWWhQp46oQWLSx5ljKUul6tgHS2Q2SlLI+4IXbZO6lxqtTDXOb2vmW5LcktrxbCQgcc5dXW7myxtdgnHDRrTcf9snpQfXGUWBogL78zllDGpd9bJ6tU7uEuFpJ74vBTS6Gk/fgXQAAAAAAAAAAAAAABw4AA7Sd82ey2RVLTeVGEUli5VIpLVytgVjnJzwULJYJ3bkpaeFrTTi60eJTT2uMvXy5MNS246sAOewJ/mozfTyuvVWu20nGyUnjUls4Rr/pxe/He1sXO0B1HGKjHRisEtiAj2cT1B273NV+QwOPgMm7bBUvS8KdgsNJyqVJKMIre28F0dO4Dr7IvJunkpk5SumzYNxWNSWHHm+PLw6lyJJbgIrn8/wBO5/1aflA5iA96VpnGzSsVKo9CpKMpRXrpR0lDVvw05YdIHSuZ3ID0KXV54XlSXZddd1/KhtUFz7HLnwW7FhY4ACoc++Qsr3syyiumlpVaMdGtFbZQWtSS3uOvHlT/AIcGHPQGVdd41bpvCF4XbaHTq03jCS2p/OnrTT1NNp6mBemTufmhVsyp5R3dOnU2OdHCUHz6LacejuukDNvTPxYbPSfnbYa9aW7FRhHrk22vgsCr8qs6tvylk6HZPY9Fv0ujisV/FPjPn1pPkA6oAAAAAAAAAAAHDgACyJZkrzUdKEKEsVuqf/UgPSzZj7zrSwqOz0+eVRv5MWBN8mcxNnsdRV8obfK0Na+DgtCHRJ46UurRAtqyWWFis0bNY6MYQgsIxikklyJLYB7AafLCwTvXJW1XfY4p1KtGcIJvDFuLS1vYBzx2l71/c6fjYgWLmezZVMmbwqXvlDSjwy7mhFNS0U13c8VvaeiubS5QLaAh2dfJ+tlNkfK7bppqVRzg0nJRWCeL1sCke0vev7nT8bECcZq80lS574898qaUNKk1wFNSUlpezlhq7nVorl16sEBc4AAAAqrLrMvQvy0SvC4a6s1WWuUGsacny4LXBve1iubawKvvDM9etjqaNO7I1V7KnUhh4JOL+IDDhmrvacsFcE+udNeWYG9ujMdeNskneE6Nnjv0p6cl0KGKfwkBZeS+ZiwXM1WvFStdRe2aoY81NbeiTkBZIAAAAAAAAAAA4cAAdwUPSI9C8gH2AAAAAAAAAAAAAAAAAAAAAAAAAAAAAAAAAEJv/Ordtx1p2etb3UqQbUoUoOTxTwa0nhHHFNYaQHKQADqS5M7t13hTjTneLoywXc1YOPhksYr4QE+TxWKYH6AAAAAAAAAAAAAAAAAAAAAAAAAAAAAAAAOM8sPVbbPdNb/2SA1AAAB3BQ9Ij0LyAfYAAAAAAAAAAAAAAAAAAAAAAAAAAAAAAA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6" descr="data:image/jpeg;base64,/9j/4AAQSkZJRgABAQAAAQABAAD/2wCEAAkGBxQHBhQIBwgWFBUUGBsbFRgYGRweIBsfIB0aHhggHBofICgsHSYnIRwXITEiJykrOi4uHCUzODgsNygtLisBCgoKDg0OGxAPGzcmGRw3Nyw0Ky81Ly0rKy0sLSwuLCsrLCwwLCwsLDAsKy8sLCwsLDcrOCstLCwrNzErMiwrK//AABEIAMMBAgMBEQACEQEDEQH/xAAcAAEAAgMBAQEAAAAAAAAAAAAABgcEBQgDAgH/xABTEAACAQEDBgYHFAkCBwAAAAAAAQIDBAURBgcSITFBEzJRYXGBFBciVZGTsQgVFjM2QlJTdIKSobLBwsPS0+HiIzQ1VGJjc4OEN3IkJUOio7PR/8QAGgEBAQADAQEAAAAAAAAAAAAAAAUCAwQBBv/EADIRAQAAAgYIBAcAAwAAAAAAAAABAgQFERKBoQMVMUJRUsHhFEFhsRMhMjM0U2IikfD/2gAMAwEAAhEDEQA/ALxAAAAAAAAAAAAAAAAAAAAAAARrLTi0vffRItcbJMeinVu9h1RciKgAAAAJNkXxq3vPplmp9s+HVMrLZLj0ScuJYAAAAAAAAAAAAAAAAAAAAAAAAAAAABDs4dR040NCWHH+gR623MeixVMIRv2+nVDeyZe2MirFyXgdky9sYLkvA7Jl7YwXJeB2TL2xguS8DsmXtjBcl4N3kxa5xdTRrNcX6R2UOeaWM12Nmzq4qZo5Y3bYceiV3Pap1bbo1Krawepsq0bSTzT2Ril0jRyyyWwg3pRcAAAAAAAAAAAAAAAAAAAAAAAAAAAACGZxuLQ9/wDQI9bbmPRZqjfw6oURVkAAAAG6ya21Pe/SOqi7Y/8AcXHS93Holdx/r66GVKJ9xLpP20jKiaAAAAAAAAAAAAAAAAAAAAAAAAAAAAgWdTi2b+59AjVvskx6LlS7+HVACMvAAAAA2F0LXPq+c06WGxo03k3d3L/idm5nPPCFjk0v0tro8xpuy8HPaaPMLsvAtbC4VhekcFy+RlOp5YQpctnr7Oal/ailh9mkAAAAAAAAAAAAAAAAAAAAAAAABAs6nFs39z6BHrfZJj0XKl38OqAEVeAAAABsbo2z6vnNOl8mjTeTd3d+tdTNE+xyaX6W1NTmANhcX7Uj1+RlOqPy5cfZz0r7UUrPsUgAAAAAAAAAAAAAAAAAAAAAAAAIFnU4tm/ufQI9b7JMei5Uu/h1QAirwAAAANjdG2fV85p0vk0abybu7v1rqZon2OTS/S2pqcwBsLi/akevyMp1R+XLj7OelfailZ9ikAAAAAAAAAAAAAAAAAAAAAAAABXWd/i2X+79WS6z2S49Fupt/DqrckrYAAzbN6SjTPtZwehi9bG6Ns+r5zTpfJo03k3d3frXUzRPscml+ltTU5gDYXF+1I9fkZTqj8uXH2c9K+1FKz7FIAAAAAAAAAAAAAAAAAAAAAAAACs89FfgI2TuccXV+rJ1YSXoS4rlSwtv4dVY9n/y/j/AmfB9V26dn/y/j/AfB9S6dn/y/j/AfB9S6yqF5YU0uC+P8DXNoPntbISfJ9+ef8n4/wADH4Hq9+GzLuvjgnL9Bjjhv6eYwno1vm1z6G95tpYsoHCvpdirY/XfgapqJbDa0z0W2FlrP9E7/c18P8pr8HDmyafBf1l3PRO/3NfD/KPBw5sjwX9Zd2bdGVbpW+M+wk8MfX83+0oVZRblJljbx9mnT0CE0kYXsu6Qejd97l4z8p9TcT9VQ58u56N33uXjPyi4aqhz5d0xMEcAAAAAAAAAAAAAAAAAAAAAAq3PjxbH01fqzhpuyVdqTfw6qrJ6+AAPelxDCba2S7H0eMmRZN/V85jM8izbP6aYRYzbGWYsADIu/wDWl1+Q7av/ACJcfZr0v0tufROUAt40vkQAAAAAAAAAAAAAAAAAAAAACrc+PFsfTV+rOGm7JV2pN/Dqqsnr4AA96XEMJtrZLsfR4yZFk39XzmMzyLNs/pphFjNsZZiwAMi7/wBaXX5Dtq/8iXH2a9L9Lbn0TlALeNL5EAAAAAAAAAAAAAAAimXWWDyTVFxsCq8Lp7Z6OGjo/wAMscdL4jRptN8Oz5bXfQaFCk3v8rLPS3bjBFO3DLvCvHv7s0eNhwUNSQ/Zl3O3DLvCvHv7seNhwNSQ/Zl3O3DLvCvHv7seNhwNSQ/Zl3O3DLvCvHv7seNhwNSQ/Zl3O3DLvCvHv7seNhwNSQ/Zl3ftOfbXloVY9idia9T4TT4TpUNHDg+fHHdge/Kk+ljyMNWfOH+V/Cyz/fF6dp+PfyXil9seChxea7jyZ9jtPx7+S8UvtjwUOJruPJn2O0/Hv5LxS+2PBQ4mu48mfZ6RzRxjHDz6fil9sxjQIR3mUK9jDcz7P3tSx79PxS+2eeAhzGvY/rz7PSlmpVPH/nL1/wApfbPI1fCO8a9jyZ9ntTzYKEtLz3fi19ox1bDmyeRryMdzPs9e1uu+r8WvtHmrYc2TzXceTPsdrdd9X4tfaGrYc2RruPJn2elnzeKjV01ebf8Ab/MbqPQoaLSQnvW2MZq5jNCy5n2ZfoIXfB/A/MUb7XrX+M+x6CF3wfwPzC+a1/jPslxgkAAAAAAAAAAAAAAAFXZ74uULJoxb11di/pnFTYfKC7UkYQjPh1VZwUva5eBnBZFevQ4nBS9rl4GLIl6HE4KXtcvAxZEvQ4nBS9rl4GLIl6HE4KXtcvAxZEvQ4rOzIQca9s0otaqO1c9U7qF5oddxhGEmPRax3IAAAAAAAAAAAAAAAAAAAAAAAAAAAAAAAAAAAAAAAAAAAAAAAAAAAAAAAAAAAAAAAAAAAAAAAAAAAAAAAAAAAAAAAAAAAAAAAAAAAAAAAAAAAAAAAAAAAAAAAAAAAAAAAAA+KtRUabqVZqKW1t4JdLAhl+51rsuZOMr0VaS9bQWnj75dz4ZAQa1eaCjGu1ZMnHKG5yraLfTFQaXhYFw3le9G6bB2detrhRhhrlNpLoXK+ZbQKyvnPzY7LUdO6buq2jDZJtU4voxxl4YoDwurP7Zq9RRvW5qtFN4YwnGolzvFQfgT6wLTuW+aF/XfG33Ra41actko7nyNPXF8zSYGeBrr0v2zXRHG9bzo0eThKkYt9Cb1gQ29c8112DFUbXUrtPDClTflnop9TAzMi851lyyvZ3bdllrwnGDm3UjBLBOKfFnJ490twE3A8rVaI2OzStNqqKMIRcpyexJLFt9CAq95+buTwVgtb95S+9AlWQuXtny3dbzqs9aHAaGlwsYrHT08MNGcvYPbhuAlYFP5VZ9KV23hKxXJdjr6DalUnLQi2tujHBtrneHQwNxm/wA7lDKu3K7LZZXZ68uItLSjPDXgpYLB7dTW7bjqAsgDXX5ftnyfsfZl826FGG5yet78IxWuT5kmwKyvnP1ZbNNwui66tfD10mqcXzrVJ+FIDRvzQNXS1ZPQw/qvy6IG5uXP3ZrRUVO+bpqUMXxoSVRLnawi11JgWnc170b8sEbfdNrjVpy2Sj5GtsXyppNAZwAAAAAAAAABzHfGQ+UF+VeEvex1qzxxSnXptLojwmEepICuAAFhXrkffuVVfzwvS7a1R4dzpyhFRXJGm5LRWrYkgIdfVxWi4bQqF8XfUoyezTi0pYbdF7JbVrTYGuAk+b7LCrkZf0bbQk3Slgq9NbJx6PZRxbi+rY3iHQmcu7bVlVkjSjkfbMHOpCppRqOCnScJ+uW1Nyg8HycwFC3vmyvS6rLUt1vun9HTTlOaqU5alrbwU8fiAhwFpeZ19XVT3NP5dIDpEClfNA5Z8BZ1krd9Xup4StLT2R2wh18Z8yjukBQwF4+Zl23h/j/XgXkBxPe/7Vrf1J/KYH1csqkb5oSsHpqqw4P/AHaS0PjwA6sziZaU8irk7LrJTqzxjQp48aW9v+GOKbfOlvQHLGUF/V8oryleF72p1Jy5dkVujFbIpciAzsick62WN+Ru2wYRXGqVHshHe2t73Jb29yxaC8MoM29gyZzf2udku9VKsaE3w1Xup4pbVjqh71IDm8Ca5pMqKmTmWFGFOo+CtE40q0NzUnhGWHLFvHHkxW8Dq4AAAAAAAAAAAcOAAO4KHpEeheQDAyhuOjlFdM7svSipQmuuL3Si9zW5gce39dcrkvqtddp41GcoN7McHqa5msGukDAA6gzEXq7yzfwpVJYuz1J0tfIsJx8Cml1ASHOJ6g7d7mq/IYHHwFpeZ19XVT3NP5dIC9ssso6eSuTtW9rVg9BYQjjhpzfEj1va9yxe4DkK87dUve8Kt422bnOpJznLpfxLWklu1IDEAvHzMu28P8f68C8gOJ73/atb+pP5TAs/MNkU7zvdZSW+l+hs7/Q4rj1OVc0NuPssORgR3PJlA7+y6rRU8adnfA01yaLwm+uelr5MOQCDgdH+Z4uhWPI+d5OPd2iq9f8ADDuYr4XCPrAm+XVineOR1rsVipadSpRnGEVhrbWpawOQLbYql32h2e32adKa2xnFxa6U0mBMs0+R1bKPKajao0GrPQqRnVqNdz3LUtBPe20lgtieIHVQAAAAAAAAAAA4cAAdwUPSI9C8gH2ByrnsgoZzbXo7+Cf/AIaeIEGA6I8zcn6FLQ3s7IeHi6ePzATnOJ6g7d7mq/IYHHwFpeZ19XVT3NP5dIDFz3ZZeiPKLztsVXGz2VuKweqdTZOXOlhop8za4wGxvHI30M5l5262U8LRaqlGU09sIY404YPY9ek+d4PioCpgLx8zLtvD/H+vAsTOXlpDIy4HaE069TGNng98t8mvYxxTfUtWIHOuQOSVXLnKPsZSagnp2irhxYt68N2lJ4pLpexMDq667up3Td1O77voqFOlFRhFbkufe97b2vWwOLrfXdpt1SvVXdTnKT6W22BjgdT5j5J5s7Ko7nVx8bUfkaAngHlXs0LSsLRQjLDZpJPygekYqEdGEcEtiQH6AAAAAAAAAAAOHAAHcFD0iPQvIB9gci50Lyje2X9stdF4x4TQT5eDiqeK5noYgRYDqnMtczubN/QVWGEq7daXv8ND/sUANxnE9Qdu9zVfkMDj4DdZL5R1Mm6levYNVStQlRjL2GlKDlJc+jGSXI2nuAlmZTIz0S5R9n22ljZ7M1KWK1TnthDn2aT5kk+MBa+fz/Tuf9Wn5QOYgLjzAXrSuO7L0vO8quhTpRoOT8dglytvBJb20BCL8vS1ZystE6VLGdWWhQp46oQWLSx5ljKUul6tgHS2Q2SlLI+4IXbZO6lxqtTDXOb2vmW5LcktrxbCQgcc5dXW7myxtdgnHDRrTcf9snpQfXGUWBogL78zllDGpd9bJ6tU7uEuFpJ74vBTS6Gk/fgXQAAAAAAAAAAAAAABw4AA7Sd82ey2RVLTeVGEUli5VIpLVytgVjnJzwULJYJ3bkpaeFrTTi60eJTT2uMvXy5MNS246sAOewJ/mozfTyuvVWu20nGyUnjUls4Rr/pxe/He1sXO0B1HGKjHRisEtiAj2cT1B273NV+QwOPgMm7bBUvS8KdgsNJyqVJKMIre28F0dO4Dr7IvJunkpk5SumzYNxWNSWHHm+PLw6lyJJbgIrn8/wBO5/1aflA5iA96VpnGzSsVKo9CpKMpRXrpR0lDVvw05YdIHSuZ3ID0KXV54XlSXZddd1/KhtUFz7HLnwW7FhY4ACoc++Qsr3syyiumlpVaMdGtFbZQWtSS3uOvHlT/AIcGHPQGVdd41bpvCF4XbaHTq03jCS2p/OnrTT1NNp6mBemTufmhVsyp5R3dOnU2OdHCUHz6LacejuukDNvTPxYbPSfnbYa9aW7FRhHrk22vgsCr8qs6tvylk6HZPY9Fv0ujisV/FPjPn1pPkA6oAAAAAAAAAAAHDgACyJZkrzUdKEKEsVuqf/UgPSzZj7zrSwqOz0+eVRv5MWBN8mcxNnsdRV8obfK0Na+DgtCHRJ46UurRAtqyWWFis0bNY6MYQgsIxikklyJLYB7AafLCwTvXJW1XfY4p1KtGcIJvDFuLS1vYBzx2l71/c6fjYgWLmezZVMmbwqXvlDSjwy7mhFNS0U13c8VvaeiubS5QLaAh2dfJ+tlNkfK7bppqVRzg0nJRWCeL1sCke0vev7nT8bECcZq80lS574898qaUNKk1wFNSUlpezlhq7nVorl16sEBc4AAAAqrLrMvQvy0SvC4a6s1WWuUGsacny4LXBve1iubawKvvDM9etjqaNO7I1V7KnUhh4JOL+IDDhmrvacsFcE+udNeWYG9ujMdeNskneE6Nnjv0p6cl0KGKfwkBZeS+ZiwXM1WvFStdRe2aoY81NbeiTkBZIAAAAAAAAAAA4cAAdwUPSI9C8gH2AAAAAAAAAAAAAAAAAAAAAAAAAAAAAAAAAEJv/Ordtx1p2etb3UqQbUoUoOTxTwa0nhHHFNYaQHKQADqS5M7t13hTjTneLoywXc1YOPhksYr4QE+TxWKYH6AAAAAAAAAAAAAAAAAAAAAAAAAAAAAAAAOM8sPVbbPdNb/2SA1AAAB3BQ9Ij0LyAfYAAAAAAAAAAAAAAAAAAAAAAAAAAAAAAAA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9224" name="Picture 8" descr="File:Pwc logo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232" y="4252218"/>
            <a:ext cx="1736371" cy="131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168" y="541625"/>
            <a:ext cx="1240658" cy="186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60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en-US" dirty="0"/>
              <a:t>Roadmap templates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37756" indent="-342900">
              <a:buFont typeface="Arial" panose="020B0604020202020204" pitchFamily="34" charset="0"/>
              <a:buChar char="•"/>
            </a:pPr>
            <a:r>
              <a:rPr lang="en-US" altLang="en-US" dirty="0"/>
              <a:t>To make the “building blocks” usable,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SAMM </a:t>
            </a:r>
            <a:r>
              <a:rPr lang="en-US" altLang="en-US" dirty="0"/>
              <a:t>defines Roadmaps templates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for </a:t>
            </a:r>
            <a:r>
              <a:rPr lang="en-US" altLang="en-US" dirty="0"/>
              <a:t>typical kinds of organizations</a:t>
            </a:r>
          </a:p>
          <a:p>
            <a:pPr marL="1280484" lvl="1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000" dirty="0"/>
              <a:t>Independent Software Vendors</a:t>
            </a:r>
          </a:p>
          <a:p>
            <a:pPr marL="1280484" lvl="1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000" dirty="0"/>
              <a:t>Online Service Providers</a:t>
            </a:r>
          </a:p>
          <a:p>
            <a:pPr marL="1280484" lvl="1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000" dirty="0"/>
              <a:t>Financial Services Organizations</a:t>
            </a:r>
          </a:p>
          <a:p>
            <a:pPr marL="1280484" lvl="1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000" dirty="0"/>
              <a:t>Government Organizations</a:t>
            </a:r>
          </a:p>
          <a:p>
            <a:pPr marL="637756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dirty="0"/>
              <a:t>Organization types chosen because</a:t>
            </a:r>
          </a:p>
          <a:p>
            <a:pPr marL="1280484" lvl="1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000" dirty="0"/>
              <a:t>They represent common use-cases</a:t>
            </a:r>
          </a:p>
          <a:p>
            <a:pPr marL="1280484" lvl="1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000" dirty="0"/>
              <a:t>Each organization has variations in </a:t>
            </a: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/>
              <a:t>typical </a:t>
            </a:r>
            <a:r>
              <a:rPr lang="en-US" altLang="en-US" sz="2000" dirty="0"/>
              <a:t>software-induced risk</a:t>
            </a:r>
          </a:p>
          <a:p>
            <a:pPr marL="1280484" lvl="1" indent="-342900">
              <a:spcBef>
                <a:spcPts val="703"/>
              </a:spcBef>
              <a:buFont typeface="Arial" panose="020B0604020202020204" pitchFamily="34" charset="0"/>
              <a:buChar char="•"/>
            </a:pPr>
            <a:r>
              <a:rPr lang="en-US" altLang="en-US" sz="2000" dirty="0"/>
              <a:t>Optimal creation of an assurance program </a:t>
            </a: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/>
              <a:t>is </a:t>
            </a:r>
            <a:r>
              <a:rPr lang="en-US" altLang="en-US" sz="2000" dirty="0"/>
              <a:t>different for each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6836" y="223242"/>
            <a:ext cx="2714625" cy="6411516"/>
          </a:xfrm>
          <a:prstGeom prst="rect">
            <a:avLst/>
          </a:prstGeom>
          <a:noFill/>
          <a:ln>
            <a:noFill/>
          </a:ln>
          <a:effectLst>
            <a:outerShdw blurRad="9525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439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Today’s Agenda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 smtClean="0"/>
              <a:t>Introduction to SDLC and OWASP SAMM</a:t>
            </a:r>
          </a:p>
          <a:p>
            <a:r>
              <a:rPr lang="en-GB" sz="2800" b="1" dirty="0" smtClean="0"/>
              <a:t>Applying OWASP SAMM</a:t>
            </a:r>
            <a:endParaRPr lang="en-GB" sz="2800" b="1" dirty="0"/>
          </a:p>
          <a:p>
            <a:pPr lvl="1"/>
            <a:r>
              <a:rPr lang="en-GB" sz="2400" dirty="0" smtClean="0"/>
              <a:t>Methodology</a:t>
            </a:r>
          </a:p>
          <a:p>
            <a:pPr lvl="1"/>
            <a:r>
              <a:rPr lang="en-GB" sz="2400" dirty="0" smtClean="0"/>
              <a:t>Assessment Governance</a:t>
            </a:r>
          </a:p>
          <a:p>
            <a:pPr lvl="1"/>
            <a:r>
              <a:rPr lang="en-GB" sz="2400" dirty="0" smtClean="0"/>
              <a:t>Assessment Construction</a:t>
            </a:r>
          </a:p>
          <a:p>
            <a:pPr lvl="1"/>
            <a:r>
              <a:rPr lang="en-GB" sz="2400" dirty="0" smtClean="0"/>
              <a:t>Assessment Verification</a:t>
            </a:r>
          </a:p>
          <a:p>
            <a:pPr lvl="1"/>
            <a:r>
              <a:rPr lang="en-GB" sz="2400" dirty="0" smtClean="0"/>
              <a:t>Assessment Operations</a:t>
            </a:r>
          </a:p>
          <a:p>
            <a:pPr lvl="1"/>
            <a:r>
              <a:rPr lang="en-GB" sz="2400" dirty="0" smtClean="0"/>
              <a:t>Setting Improvement Targets</a:t>
            </a:r>
          </a:p>
          <a:p>
            <a:r>
              <a:rPr lang="en-GB" sz="2800" dirty="0" smtClean="0"/>
              <a:t>OWASP SAMM Tools</a:t>
            </a:r>
          </a:p>
          <a:p>
            <a:r>
              <a:rPr lang="en-GB" sz="2800" dirty="0" smtClean="0"/>
              <a:t>OWASP SAMM Best Practices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310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Before you begin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Organizational Context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Realistic Goals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Scope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Constraints (budget, timing, resources)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Affinity with a particular model ?</a:t>
            </a:r>
          </a:p>
        </p:txBody>
      </p:sp>
      <p:pic>
        <p:nvPicPr>
          <p:cNvPr id="61442" name="Picture 2" descr="http://www.talentinontwikkeling.org/img/startbl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118376"/>
            <a:ext cx="3333750" cy="2219326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680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What’s your Company Maturity ?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800" dirty="0" smtClean="0"/>
              <a:t>In terms of IT </a:t>
            </a:r>
            <a:r>
              <a:rPr lang="en-GB" sz="2800" b="1" dirty="0" smtClean="0"/>
              <a:t>strategy</a:t>
            </a:r>
            <a:r>
              <a:rPr lang="en-GB" sz="2800" dirty="0" smtClean="0"/>
              <a:t> and application </a:t>
            </a:r>
            <a:r>
              <a:rPr lang="en-GB" sz="2800" b="1" dirty="0" smtClean="0"/>
              <a:t>landscape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In terms of software </a:t>
            </a:r>
            <a:r>
              <a:rPr lang="en-GB" sz="2800" b="1" dirty="0" smtClean="0"/>
              <a:t>Development</a:t>
            </a:r>
            <a:r>
              <a:rPr lang="en-GB" sz="2800" dirty="0" smtClean="0"/>
              <a:t> practices</a:t>
            </a:r>
          </a:p>
          <a:p>
            <a:pPr lvl="2">
              <a:buFont typeface="Arial" pitchFamily="34" charset="0"/>
              <a:buChar char="•"/>
            </a:pPr>
            <a:r>
              <a:rPr lang="en-GB" sz="2000" dirty="0" smtClean="0"/>
              <a:t>Analysis, Design, Implementation, Testing, Release, Maintenance</a:t>
            </a:r>
          </a:p>
          <a:p>
            <a:pPr lvl="2">
              <a:buFont typeface="Arial" pitchFamily="34" charset="0"/>
              <a:buChar char="•"/>
            </a:pPr>
            <a:r>
              <a:rPr lang="en-GB" sz="2000" dirty="0" smtClean="0"/>
              <a:t>Structured vs. ad-hoc development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In terms of  </a:t>
            </a:r>
            <a:r>
              <a:rPr lang="en-GB" sz="2800" b="1" dirty="0" smtClean="0"/>
              <a:t>ITSM</a:t>
            </a:r>
            <a:r>
              <a:rPr lang="en-GB" sz="2800" dirty="0" smtClean="0"/>
              <a:t> practices</a:t>
            </a:r>
          </a:p>
          <a:p>
            <a:pPr lvl="2">
              <a:buFont typeface="Arial" pitchFamily="34" charset="0"/>
              <a:buChar char="•"/>
            </a:pPr>
            <a:r>
              <a:rPr lang="en-GB" sz="2000" dirty="0" smtClean="0"/>
              <a:t>Configuration, Change, Release, Vulnerability -</a:t>
            </a:r>
            <a:r>
              <a:rPr lang="en-GB" sz="2000" dirty="0" err="1" smtClean="0"/>
              <a:t>Mngt</a:t>
            </a:r>
            <a:r>
              <a:rPr lang="en-GB" sz="2000" dirty="0" smtClean="0"/>
              <a:t>.</a:t>
            </a:r>
          </a:p>
          <a:p>
            <a:pPr lvl="1">
              <a:buFont typeface="Arial" pitchFamily="34" charset="0"/>
              <a:buChar char="•"/>
            </a:pPr>
            <a:endParaRPr lang="en-GB" sz="2400" dirty="0" smtClean="0"/>
          </a:p>
          <a:p>
            <a:pPr lvl="2">
              <a:buFont typeface="Arial" pitchFamily="34" charset="0"/>
              <a:buChar char="•"/>
            </a:pPr>
            <a:endParaRPr lang="en-GB" sz="2000" dirty="0" smtClean="0"/>
          </a:p>
          <a:p>
            <a:pPr>
              <a:buFont typeface="Arial" pitchFamily="34" charset="0"/>
              <a:buChar char="•"/>
            </a:pPr>
            <a:endParaRPr lang="en-GB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486400" y="3843976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buFontTx/>
              <a:buNone/>
            </a:pPr>
            <a:r>
              <a:rPr lang="en-GB" sz="2800" b="1" dirty="0" smtClean="0">
                <a:solidFill>
                  <a:srgbClr val="000000"/>
                </a:solidFill>
              </a:rPr>
              <a:t>Feasibility</a:t>
            </a:r>
          </a:p>
          <a:p>
            <a:pPr>
              <a:buFontTx/>
              <a:buNone/>
            </a:pPr>
            <a:r>
              <a:rPr lang="en-GB" sz="2800" b="1" dirty="0" smtClean="0">
                <a:solidFill>
                  <a:srgbClr val="000000"/>
                </a:solidFill>
              </a:rPr>
              <a:t>SDLC</a:t>
            </a:r>
          </a:p>
          <a:p>
            <a:pPr>
              <a:buFontTx/>
              <a:buNone/>
            </a:pPr>
            <a:r>
              <a:rPr lang="en-GB" sz="2800" b="1" dirty="0" smtClean="0">
                <a:solidFill>
                  <a:srgbClr val="000000"/>
                </a:solidFill>
              </a:rPr>
              <a:t>Program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46628" y="3843976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buFontTx/>
              <a:buNone/>
            </a:pPr>
            <a:r>
              <a:rPr lang="en-GB" sz="2800" b="1" dirty="0" smtClean="0">
                <a:solidFill>
                  <a:srgbClr val="000000"/>
                </a:solidFill>
              </a:rPr>
              <a:t>Company</a:t>
            </a:r>
          </a:p>
          <a:p>
            <a:pPr>
              <a:buFontTx/>
              <a:buNone/>
            </a:pPr>
            <a:r>
              <a:rPr lang="en-GB" sz="2800" b="1" dirty="0" smtClean="0">
                <a:solidFill>
                  <a:srgbClr val="000000"/>
                </a:solidFill>
              </a:rPr>
              <a:t>Maturity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21833" y="3843976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buFontTx/>
              <a:buNone/>
            </a:pPr>
            <a:r>
              <a:rPr lang="en-GB" sz="4800" b="1" dirty="0" smtClean="0">
                <a:solidFill>
                  <a:srgbClr val="000000"/>
                </a:solidFill>
              </a:rPr>
              <a:t>≈</a:t>
            </a:r>
            <a:endParaRPr lang="en-GB" sz="3600" b="1" dirty="0" smtClean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406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Complicating factors, anyone 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GB" sz="2800" dirty="0" smtClean="0"/>
              <a:t>Different development teams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/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Different technology stacks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/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Business-IT alignment issues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/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Outsourced development </a:t>
            </a:r>
          </a:p>
          <a:p>
            <a:pPr>
              <a:buFont typeface="Arial" pitchFamily="34" charset="0"/>
              <a:buChar char="•"/>
            </a:pPr>
            <a:endParaRPr lang="en-GB" sz="2800" dirty="0" smtClean="0"/>
          </a:p>
          <a:p>
            <a:pPr>
              <a:buFont typeface="Arial" pitchFamily="34" charset="0"/>
              <a:buChar char="•"/>
            </a:pPr>
            <a:r>
              <a:rPr lang="en-GB" sz="2800" dirty="0" smtClean="0"/>
              <a:t>...</a:t>
            </a:r>
            <a:endParaRPr lang="en-GB" sz="2800" dirty="0"/>
          </a:p>
        </p:txBody>
      </p:sp>
      <p:pic>
        <p:nvPicPr>
          <p:cNvPr id="27650" name="Picture 2" descr="http://www.ideachampions.com/weblogs/puzz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2987" y="1259780"/>
            <a:ext cx="3381375" cy="430282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1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Typical Approach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 descr="https://docs.google.com/drawings/d/sxERWutl0V20uOaIaXvIctw/image?w=565&amp;h=464&amp;rev=1&amp;ac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064" y="1234064"/>
            <a:ext cx="6272934" cy="514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19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Prepare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 smtClean="0"/>
              <a:t>Purpose</a:t>
            </a:r>
          </a:p>
          <a:p>
            <a:pPr lvl="1"/>
            <a:r>
              <a:rPr lang="en-GB" sz="2400" dirty="0" smtClean="0"/>
              <a:t>Ensure a proper start of the project</a:t>
            </a:r>
          </a:p>
          <a:p>
            <a:endParaRPr lang="en-GB" dirty="0" smtClean="0"/>
          </a:p>
          <a:p>
            <a:r>
              <a:rPr lang="en-GB" sz="2800" dirty="0" smtClean="0"/>
              <a:t>Activities</a:t>
            </a:r>
          </a:p>
          <a:p>
            <a:pPr lvl="1"/>
            <a:r>
              <a:rPr lang="en-GB" sz="2400" dirty="0" smtClean="0"/>
              <a:t>Define the scope (uniform unit(s))</a:t>
            </a:r>
          </a:p>
          <a:p>
            <a:pPr lvl="1"/>
            <a:r>
              <a:rPr lang="en-GB" sz="2400" dirty="0" smtClean="0"/>
              <a:t>Identify stakeholders</a:t>
            </a:r>
          </a:p>
          <a:p>
            <a:pPr lvl="1"/>
            <a:r>
              <a:rPr lang="en-GB" sz="2400" dirty="0" smtClean="0"/>
              <a:t>Spread the word</a:t>
            </a:r>
          </a:p>
        </p:txBody>
      </p:sp>
      <p:pic>
        <p:nvPicPr>
          <p:cNvPr id="6146" name="Picture 2" descr="https://docs.google.com/drawings/d/sxERWutl0V20uOaIaXvIctw/image?w=565&amp;h=464&amp;rev=1&amp;ac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74637"/>
            <a:ext cx="2314186" cy="189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298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 smtClean="0"/>
              <a:t>Purpose</a:t>
            </a:r>
          </a:p>
          <a:p>
            <a:pPr lvl="1"/>
            <a:r>
              <a:rPr lang="en-GB" sz="2400" dirty="0" smtClean="0"/>
              <a:t>Identify and understand the maturity of </a:t>
            </a:r>
            <a:br>
              <a:rPr lang="en-GB" sz="2400" dirty="0" smtClean="0"/>
            </a:br>
            <a:r>
              <a:rPr lang="en-GB" sz="2400" dirty="0" smtClean="0"/>
              <a:t>the 15 practices for the chosen scope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sz="2800" dirty="0" smtClean="0"/>
              <a:t>Activities</a:t>
            </a:r>
          </a:p>
          <a:p>
            <a:pPr lvl="1"/>
            <a:r>
              <a:rPr lang="en-GB" sz="2400" dirty="0" smtClean="0"/>
              <a:t>Evaluate current practices</a:t>
            </a:r>
          </a:p>
          <a:p>
            <a:pPr lvl="1"/>
            <a:r>
              <a:rPr lang="en-GB" sz="2400" dirty="0" smtClean="0"/>
              <a:t>Determine maturity level</a:t>
            </a:r>
            <a:endParaRPr lang="en-GB" sz="2400" dirty="0"/>
          </a:p>
        </p:txBody>
      </p:sp>
      <p:pic>
        <p:nvPicPr>
          <p:cNvPr id="4" name="Picture 2" descr="https://docs.google.com/drawings/d/sxERWutl0V20uOaIaXvIctw/image?w=565&amp;h=464&amp;rev=1&amp;ac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516" y="274637"/>
            <a:ext cx="2314186" cy="189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131481.stri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323" y="4180114"/>
            <a:ext cx="4726333" cy="146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899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Set The Target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 smtClean="0"/>
              <a:t>Purpose</a:t>
            </a:r>
          </a:p>
          <a:p>
            <a:pPr lvl="1"/>
            <a:r>
              <a:rPr lang="en-GB" sz="2400" dirty="0" smtClean="0"/>
              <a:t>Develop a target score to guide you in </a:t>
            </a:r>
            <a:br>
              <a:rPr lang="en-GB" sz="2400" dirty="0" smtClean="0"/>
            </a:br>
            <a:r>
              <a:rPr lang="en-GB" sz="2400" dirty="0" smtClean="0"/>
              <a:t>future improvements</a:t>
            </a:r>
          </a:p>
          <a:p>
            <a:endParaRPr lang="en-GB" dirty="0" smtClean="0"/>
          </a:p>
          <a:p>
            <a:r>
              <a:rPr lang="en-GB" sz="2800" dirty="0" smtClean="0"/>
              <a:t>Activities</a:t>
            </a:r>
          </a:p>
          <a:p>
            <a:pPr lvl="1"/>
            <a:r>
              <a:rPr lang="en-GB" sz="2400" dirty="0" smtClean="0"/>
              <a:t>Define the target</a:t>
            </a:r>
          </a:p>
          <a:p>
            <a:pPr lvl="1"/>
            <a:r>
              <a:rPr lang="en-GB" sz="2400" dirty="0" smtClean="0"/>
              <a:t>Estimate overall impact</a:t>
            </a:r>
          </a:p>
          <a:p>
            <a:pPr lvl="1"/>
            <a:endParaRPr lang="en-GB" dirty="0"/>
          </a:p>
        </p:txBody>
      </p:sp>
      <p:pic>
        <p:nvPicPr>
          <p:cNvPr id="4" name="Picture 2" descr="https://docs.google.com/drawings/d/sxERWutl0V20uOaIaXvIctw/image?w=565&amp;h=464&amp;rev=1&amp;ac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74637"/>
            <a:ext cx="2314186" cy="189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mirrorin.co.uk/images/products/rifle-scope-cross-hairs-sticker_2_large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144517" y="2849564"/>
            <a:ext cx="2752574" cy="275257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118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Define the plan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 smtClean="0"/>
              <a:t>Purpose</a:t>
            </a:r>
          </a:p>
          <a:p>
            <a:pPr lvl="1"/>
            <a:r>
              <a:rPr lang="en-GB" sz="2400" dirty="0" smtClean="0"/>
              <a:t>Define or update the plan to take you </a:t>
            </a:r>
            <a:br>
              <a:rPr lang="en-GB" sz="2400" dirty="0" smtClean="0"/>
            </a:br>
            <a:r>
              <a:rPr lang="en-GB" sz="2400" dirty="0" smtClean="0"/>
              <a:t>to the next level</a:t>
            </a:r>
          </a:p>
          <a:p>
            <a:endParaRPr lang="en-GB" dirty="0" smtClean="0"/>
          </a:p>
          <a:p>
            <a:r>
              <a:rPr lang="en-GB" sz="2800" dirty="0" smtClean="0"/>
              <a:t>Activities</a:t>
            </a:r>
          </a:p>
          <a:p>
            <a:pPr lvl="1"/>
            <a:r>
              <a:rPr lang="en-GB" sz="2400" dirty="0" smtClean="0"/>
              <a:t>Determine change schedule</a:t>
            </a:r>
          </a:p>
          <a:p>
            <a:pPr lvl="1"/>
            <a:r>
              <a:rPr lang="en-GB" sz="2400" dirty="0" smtClean="0"/>
              <a:t>Develop/update the roadmap plan</a:t>
            </a:r>
            <a:endParaRPr lang="en-GB" sz="2400" dirty="0"/>
          </a:p>
        </p:txBody>
      </p:sp>
      <p:pic>
        <p:nvPicPr>
          <p:cNvPr id="4" name="Picture 2" descr="https://docs.google.com/drawings/d/sxERWutl0V20uOaIaXvIctw/image?w=565&amp;h=464&amp;rev=1&amp;ac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74637"/>
            <a:ext cx="2314186" cy="189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2.bp.blogspot.com/-gLGyWjaa8IE/VNkGkTQHkFI/AAAAAAAAA_M/NK5f67TEwbo/s1600/woo_schedul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035" y="3105145"/>
            <a:ext cx="2219903" cy="221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30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</a:t>
            </a:r>
            <a:r>
              <a:rPr lang="en-GB" dirty="0" smtClean="0"/>
              <a:t>his training 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/>
              <a:t>Goal is to discuss how to apply </a:t>
            </a:r>
            <a:r>
              <a:rPr lang="en-GB" sz="2800" dirty="0" smtClean="0"/>
              <a:t>OWASP SAMM </a:t>
            </a:r>
            <a:r>
              <a:rPr lang="en-GB" sz="2800" dirty="0"/>
              <a:t>in practice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Looking </a:t>
            </a:r>
            <a:r>
              <a:rPr lang="en-GB" sz="2800" dirty="0"/>
              <a:t>into different parts from a practical perspective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Based </a:t>
            </a:r>
            <a:r>
              <a:rPr lang="en-GB" sz="2800" dirty="0"/>
              <a:t>on the case of your own company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Discussing </a:t>
            </a:r>
            <a:r>
              <a:rPr lang="en-GB" sz="2800" dirty="0"/>
              <a:t>some of the challenges that you might </a:t>
            </a:r>
            <a:r>
              <a:rPr lang="en-GB" sz="2800" dirty="0" smtClean="0"/>
              <a:t>face</a:t>
            </a:r>
            <a:endParaRPr lang="en-GB" sz="28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Open </a:t>
            </a:r>
            <a:r>
              <a:rPr lang="en-GB" sz="2800" dirty="0"/>
              <a:t>interaction </a:t>
            </a:r>
            <a:r>
              <a:rPr lang="en-GB" sz="2800" dirty="0" smtClean="0"/>
              <a:t>session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800" dirty="0" smtClean="0"/>
              <a:t>SAMM2 – WIP</a:t>
            </a:r>
            <a:endParaRPr lang="en-GB" sz="2800" dirty="0"/>
          </a:p>
          <a:p>
            <a:pPr marL="5461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246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Implement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 smtClean="0"/>
              <a:t>Objective</a:t>
            </a:r>
          </a:p>
          <a:p>
            <a:pPr lvl="1"/>
            <a:r>
              <a:rPr lang="en-GB" sz="2400" dirty="0" smtClean="0"/>
              <a:t>Work the plan</a:t>
            </a:r>
          </a:p>
          <a:p>
            <a:endParaRPr lang="en-GB" dirty="0" smtClean="0"/>
          </a:p>
          <a:p>
            <a:r>
              <a:rPr lang="en-GB" sz="2800" dirty="0" smtClean="0"/>
              <a:t>Activities</a:t>
            </a:r>
          </a:p>
          <a:p>
            <a:pPr lvl="1"/>
            <a:r>
              <a:rPr lang="en-GB" sz="2400" dirty="0" smtClean="0"/>
              <a:t>Implement activities</a:t>
            </a:r>
          </a:p>
        </p:txBody>
      </p:sp>
      <p:pic>
        <p:nvPicPr>
          <p:cNvPr id="4" name="Picture 2" descr="https://docs.google.com/drawings/d/sxERWutl0V20uOaIaXvIctw/image?w=565&amp;h=464&amp;rev=1&amp;ac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74637"/>
            <a:ext cx="2314186" cy="189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16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Roll-out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 smtClean="0"/>
              <a:t>Objective</a:t>
            </a:r>
          </a:p>
          <a:p>
            <a:pPr lvl="1"/>
            <a:r>
              <a:rPr lang="en-GB" sz="2400" dirty="0" smtClean="0"/>
              <a:t>Ensure improvements are available </a:t>
            </a:r>
            <a:br>
              <a:rPr lang="en-GB" sz="2400" dirty="0" smtClean="0"/>
            </a:br>
            <a:r>
              <a:rPr lang="en-GB" sz="2400" dirty="0" smtClean="0"/>
              <a:t>and effectively used</a:t>
            </a:r>
          </a:p>
          <a:p>
            <a:endParaRPr lang="en-GB" dirty="0" smtClean="0"/>
          </a:p>
          <a:p>
            <a:r>
              <a:rPr lang="en-GB" sz="2800" dirty="0" smtClean="0"/>
              <a:t>Activities</a:t>
            </a:r>
          </a:p>
          <a:p>
            <a:pPr lvl="1"/>
            <a:r>
              <a:rPr lang="en-GB" sz="2400" dirty="0" smtClean="0"/>
              <a:t>Evangelize improvements</a:t>
            </a:r>
          </a:p>
          <a:p>
            <a:pPr lvl="1"/>
            <a:r>
              <a:rPr lang="en-GB" sz="2400" dirty="0" smtClean="0"/>
              <a:t>Measure effectiveness</a:t>
            </a:r>
          </a:p>
        </p:txBody>
      </p:sp>
      <p:pic>
        <p:nvPicPr>
          <p:cNvPr id="4" name="Picture 2" descr="https://docs.google.com/drawings/d/sxERWutl0V20uOaIaXvIctw/image?w=565&amp;h=464&amp;rev=1&amp;ac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274637"/>
            <a:ext cx="2314186" cy="189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Wooden Decks and Walkway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75" y="3320160"/>
            <a:ext cx="2476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038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590" y="3788228"/>
            <a:ext cx="8086725" cy="18002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 algn="ctr">
              <a:buNone/>
            </a:pP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sz="6000" b="1" i="1" dirty="0" smtClean="0"/>
              <a:t>Governance</a:t>
            </a:r>
            <a:endParaRPr lang="en-GB" sz="6000" b="1" i="1" dirty="0"/>
          </a:p>
          <a:p>
            <a:pPr marL="127000" indent="0" algn="ctr">
              <a:buNone/>
            </a:pPr>
            <a:r>
              <a:rPr lang="en-GB" sz="6000" b="1" dirty="0" smtClean="0"/>
              <a:t>Business Function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sp>
        <p:nvSpPr>
          <p:cNvPr id="7" name="Oval 6"/>
          <p:cNvSpPr/>
          <p:nvPr/>
        </p:nvSpPr>
        <p:spPr>
          <a:xfrm rot="16200000">
            <a:off x="434345" y="3933417"/>
            <a:ext cx="1958340" cy="150984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7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Strategy &amp; Metrics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Goal is to establish a software assurance framework within an organisation</a:t>
            </a:r>
          </a:p>
          <a:p>
            <a:pPr lvl="1"/>
            <a:r>
              <a:rPr lang="en-GB" sz="2000" dirty="0"/>
              <a:t>	</a:t>
            </a:r>
            <a:r>
              <a:rPr lang="en-GB" sz="2000" dirty="0" smtClean="0"/>
              <a:t>Driver </a:t>
            </a:r>
            <a:r>
              <a:rPr lang="en-GB" sz="2000" dirty="0"/>
              <a:t>for </a:t>
            </a:r>
            <a:r>
              <a:rPr lang="en-GB" sz="2000" dirty="0" smtClean="0"/>
              <a:t>all other OWASP SAMM practices</a:t>
            </a:r>
            <a:endParaRPr lang="en-GB" sz="2000" dirty="0"/>
          </a:p>
          <a:p>
            <a:r>
              <a:rPr lang="en-GB" dirty="0" smtClean="0"/>
              <a:t>Characteristics:</a:t>
            </a:r>
          </a:p>
          <a:p>
            <a:pPr lvl="1"/>
            <a:r>
              <a:rPr lang="en-GB" sz="2000" dirty="0" smtClean="0"/>
              <a:t>	Measurable</a:t>
            </a:r>
            <a:endParaRPr lang="en-GB" sz="2000" dirty="0"/>
          </a:p>
          <a:p>
            <a:pPr lvl="1"/>
            <a:r>
              <a:rPr lang="en-GB" sz="2000" dirty="0" smtClean="0"/>
              <a:t>	Aligned </a:t>
            </a:r>
            <a:r>
              <a:rPr lang="en-GB" sz="2000" dirty="0"/>
              <a:t>with business risk</a:t>
            </a:r>
          </a:p>
          <a:p>
            <a:r>
              <a:rPr lang="en-GB" dirty="0"/>
              <a:t>C</a:t>
            </a:r>
            <a:r>
              <a:rPr lang="en-GB" dirty="0" smtClean="0"/>
              <a:t>ontinuous improvement</a:t>
            </a:r>
          </a:p>
          <a:p>
            <a:endParaRPr lang="en-GB" dirty="0"/>
          </a:p>
          <a:p>
            <a:pPr marL="127000" indent="0">
              <a:buNone/>
            </a:pPr>
            <a:r>
              <a:rPr lang="en-GB" dirty="0" smtClean="0"/>
              <a:t>			         VS.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2051" name="Picture 3" descr="C:\Users\dewinb\Desktop\Organization in Chaos  Photo Series for Obsessive People_files\soup-or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248" y="3586826"/>
            <a:ext cx="2546252" cy="217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dewinb\Desktop\Organization in Chaos  Photo Series for Obsessive People_files\soup-unor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080" y="3558816"/>
            <a:ext cx="2578974" cy="220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338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&amp; Metrics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227" y="1148171"/>
            <a:ext cx="66865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68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holistichealtharts.com/images/privacypolicy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698" y="3381154"/>
            <a:ext cx="3114488" cy="2489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Policy &amp; Compliance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Goal is to understand and adhere to legal and regulatory requirements</a:t>
            </a:r>
          </a:p>
          <a:p>
            <a:pPr lvl="1"/>
            <a:r>
              <a:rPr lang="en-GB" sz="2000" dirty="0" smtClean="0"/>
              <a:t>	Internal standards as well as 3</a:t>
            </a:r>
            <a:r>
              <a:rPr lang="en-GB" sz="2000" baseline="30000" dirty="0" smtClean="0"/>
              <a:t>rd</a:t>
            </a:r>
            <a:r>
              <a:rPr lang="en-GB" sz="2000" dirty="0" smtClean="0"/>
              <a:t> party requirements</a:t>
            </a:r>
          </a:p>
          <a:p>
            <a:pPr lvl="1"/>
            <a:r>
              <a:rPr lang="en-GB" sz="2000" dirty="0"/>
              <a:t>	</a:t>
            </a:r>
            <a:r>
              <a:rPr lang="en-GB" sz="2000" dirty="0" smtClean="0"/>
              <a:t>Both Security and Privacy	are important</a:t>
            </a:r>
          </a:p>
          <a:p>
            <a:pPr lvl="1"/>
            <a:endParaRPr lang="en-GB" dirty="0"/>
          </a:p>
          <a:p>
            <a:r>
              <a:rPr lang="en-GB" dirty="0" smtClean="0"/>
              <a:t>Technical standards become more important</a:t>
            </a:r>
          </a:p>
          <a:p>
            <a:pPr lvl="1"/>
            <a:r>
              <a:rPr lang="en-GB" dirty="0"/>
              <a:t>	</a:t>
            </a:r>
            <a:r>
              <a:rPr lang="en-GB" sz="2000" dirty="0"/>
              <a:t>They are an important driver for </a:t>
            </a:r>
            <a:r>
              <a:rPr lang="en-GB" sz="2000" dirty="0" smtClean="0"/>
              <a:t>software </a:t>
            </a:r>
            <a:r>
              <a:rPr lang="en-GB" sz="2000" dirty="0"/>
              <a:t>security requirements</a:t>
            </a:r>
          </a:p>
          <a:p>
            <a:endParaRPr lang="en-GB" dirty="0"/>
          </a:p>
          <a:p>
            <a:r>
              <a:rPr lang="en-GB" dirty="0"/>
              <a:t>Often a very informal practice in organisations</a:t>
            </a:r>
          </a:p>
          <a:p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244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&amp; Compliance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319212"/>
            <a:ext cx="66865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5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lh6.ggpht.com/_7P6NGGcr3jo/S0xASm0H2_I/AAAAAAAABL8/_TWRlJdcPcQ/2057169454_7e6b734624_b%5B13%5D.jpg?imgmax=800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901" y="1195755"/>
            <a:ext cx="6381725" cy="446969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Education &amp; Guidance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Goal is to disseminate security-oriented information to </a:t>
            </a:r>
            <a:r>
              <a:rPr lang="en-GB" i="1" dirty="0" smtClean="0"/>
              <a:t>all</a:t>
            </a:r>
            <a:r>
              <a:rPr lang="en-GB" dirty="0" smtClean="0"/>
              <a:t> stakeholders involved in the software development lifecycle</a:t>
            </a:r>
          </a:p>
          <a:p>
            <a:pPr lvl="1"/>
            <a:r>
              <a:rPr lang="en-GB" sz="2000" dirty="0" smtClean="0"/>
              <a:t>	</a:t>
            </a:r>
            <a:endParaRPr lang="en-GB" sz="2000" dirty="0"/>
          </a:p>
          <a:p>
            <a:r>
              <a:rPr lang="en-GB" dirty="0" smtClean="0"/>
              <a:t>Security to be integrated in organisation </a:t>
            </a:r>
            <a:r>
              <a:rPr lang="en-GB" b="1" dirty="0" smtClean="0"/>
              <a:t>training </a:t>
            </a:r>
            <a:r>
              <a:rPr lang="en-GB" dirty="0" smtClean="0"/>
              <a:t>curriculum</a:t>
            </a:r>
          </a:p>
          <a:p>
            <a:pPr marL="127000" indent="0">
              <a:buNone/>
            </a:pPr>
            <a:r>
              <a:rPr lang="en-GB" dirty="0"/>
              <a:t>	A once-of effort is not sufficient</a:t>
            </a:r>
          </a:p>
          <a:p>
            <a:pPr marL="127000" indent="0">
              <a:buNone/>
            </a:pPr>
            <a:r>
              <a:rPr lang="en-GB" dirty="0"/>
              <a:t>	Teach a fisherman to </a:t>
            </a:r>
            <a:r>
              <a:rPr lang="en-GB" dirty="0" smtClean="0"/>
              <a:t>fish</a:t>
            </a:r>
          </a:p>
          <a:p>
            <a:endParaRPr lang="en-GB" dirty="0"/>
          </a:p>
          <a:p>
            <a:pPr>
              <a:buFont typeface="+mj-lt"/>
              <a:buAutoNum type="arabicPeriod" startAt="3"/>
            </a:pPr>
            <a:r>
              <a:rPr lang="en-GB" dirty="0" smtClean="0"/>
              <a:t>Work on the organisational habits via security </a:t>
            </a:r>
            <a:r>
              <a:rPr lang="en-GB" b="1" dirty="0" smtClean="0"/>
              <a:t>culture</a:t>
            </a:r>
          </a:p>
          <a:p>
            <a:pPr lvl="2"/>
            <a:r>
              <a:rPr lang="en-GB" sz="2000" dirty="0"/>
              <a:t>Important element of a successful software assurance project</a:t>
            </a:r>
          </a:p>
          <a:p>
            <a:pPr marL="127000" indent="0">
              <a:buNone/>
            </a:pPr>
            <a:endParaRPr lang="en-GB" dirty="0"/>
          </a:p>
          <a:p>
            <a:pPr marL="127000" indent="0">
              <a:buNone/>
            </a:pPr>
            <a:endParaRPr lang="en-GB" dirty="0"/>
          </a:p>
          <a:p>
            <a:pPr marL="12700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6150" name="Picture 6" descr="Image result for n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4129" y="3903275"/>
            <a:ext cx="932176" cy="494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44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&amp; Guidance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048" y="929912"/>
            <a:ext cx="66960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87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Exercise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Use OWASP SAMM to evaluate the </a:t>
            </a:r>
            <a:br>
              <a:rPr lang="en-GB" sz="2400" dirty="0" smtClean="0"/>
            </a:br>
            <a:r>
              <a:rPr lang="en-GB" sz="2400" dirty="0" smtClean="0"/>
              <a:t>development practices in your own company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/>
              <a:t>Focus on </a:t>
            </a:r>
            <a:r>
              <a:rPr lang="en-GB" sz="2400" i="1" dirty="0" smtClean="0"/>
              <a:t>Governance</a:t>
            </a:r>
            <a:r>
              <a:rPr lang="en-GB" sz="2400" dirty="0" smtClean="0"/>
              <a:t> </a:t>
            </a:r>
            <a:r>
              <a:rPr lang="en-GB" sz="2400" dirty="0"/>
              <a:t>Business Function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Applicable to both Waterfall and Agile models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Using questionnaires (toolbox)</a:t>
            </a:r>
            <a:endParaRPr lang="en-GB" sz="2400" dirty="0"/>
          </a:p>
        </p:txBody>
      </p:sp>
      <p:pic>
        <p:nvPicPr>
          <p:cNvPr id="1026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50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Timing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3200" indent="0">
              <a:buNone/>
            </a:pPr>
            <a:r>
              <a:rPr lang="en-GB" dirty="0" smtClean="0"/>
              <a:t>9h00 – 10h30: Training</a:t>
            </a:r>
          </a:p>
          <a:p>
            <a:pPr marL="203200" indent="0">
              <a:buNone/>
            </a:pPr>
            <a:r>
              <a:rPr lang="en-GB" dirty="0" smtClean="0"/>
              <a:t>10h30 – 11h00: coffee break</a:t>
            </a:r>
          </a:p>
          <a:p>
            <a:pPr marL="203200" indent="0">
              <a:buNone/>
            </a:pPr>
            <a:r>
              <a:rPr lang="en-GB" dirty="0" smtClean="0"/>
              <a:t>11h00 – 12h30 : Training</a:t>
            </a:r>
          </a:p>
          <a:p>
            <a:pPr marL="203200" indent="0">
              <a:buNone/>
            </a:pPr>
            <a:r>
              <a:rPr lang="en-GB" dirty="0" smtClean="0"/>
              <a:t>12h30 – 13h30: lunch</a:t>
            </a:r>
          </a:p>
          <a:p>
            <a:pPr marL="203200" indent="0">
              <a:buNone/>
            </a:pPr>
            <a:r>
              <a:rPr lang="en-GB" dirty="0" smtClean="0"/>
              <a:t>13h30 – 15h00: Training</a:t>
            </a:r>
          </a:p>
          <a:p>
            <a:pPr marL="203200" indent="0">
              <a:buNone/>
            </a:pPr>
            <a:r>
              <a:rPr lang="en-GB" dirty="0" smtClean="0"/>
              <a:t>15h00 – 15h30: coffee break</a:t>
            </a:r>
          </a:p>
          <a:p>
            <a:pPr marL="203200" indent="0">
              <a:buNone/>
            </a:pPr>
            <a:r>
              <a:rPr lang="en-GB" dirty="0" smtClean="0"/>
              <a:t>15h30 – 17h00: Training</a:t>
            </a:r>
            <a:endParaRPr lang="en-GB" dirty="0"/>
          </a:p>
        </p:txBody>
      </p:sp>
      <p:sp>
        <p:nvSpPr>
          <p:cNvPr id="4" name="Footer Placeholder 2"/>
          <p:cNvSpPr txBox="1">
            <a:spLocks/>
          </p:cNvSpPr>
          <p:nvPr/>
        </p:nvSpPr>
        <p:spPr>
          <a:xfrm>
            <a:off x="1574800" y="6356350"/>
            <a:ext cx="5384799" cy="365125"/>
          </a:xfrm>
          <a:prstGeom prst="rect">
            <a:avLst/>
          </a:prstGeom>
        </p:spPr>
        <p:txBody>
          <a:bodyPr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348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wrap-up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your company’s score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the average scores for the group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Any odd ratings ?</a:t>
            </a:r>
            <a:endParaRPr lang="en-GB" sz="2400" dirty="0"/>
          </a:p>
        </p:txBody>
      </p:sp>
      <p:pic>
        <p:nvPicPr>
          <p:cNvPr id="7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863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3787544"/>
            <a:ext cx="8086725" cy="18002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 algn="ctr">
              <a:buNone/>
            </a:pP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sz="6000" b="1" i="1" dirty="0" smtClean="0"/>
              <a:t>Design</a:t>
            </a:r>
            <a:endParaRPr lang="en-GB" sz="6000" b="1" i="1" dirty="0"/>
          </a:p>
          <a:p>
            <a:pPr marL="127000" indent="0" algn="ctr">
              <a:buNone/>
            </a:pPr>
            <a:r>
              <a:rPr lang="en-GB" sz="6000" b="1" dirty="0" smtClean="0"/>
              <a:t>Business Function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sp>
        <p:nvSpPr>
          <p:cNvPr id="7" name="Oval 6"/>
          <p:cNvSpPr/>
          <p:nvPr/>
        </p:nvSpPr>
        <p:spPr>
          <a:xfrm rot="16200000">
            <a:off x="1949646" y="3933417"/>
            <a:ext cx="1958340" cy="150984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00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careeradvisordaily.com/wp-content/uploads/2013/10/dt100912comb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046" y="3123028"/>
            <a:ext cx="3614972" cy="271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Threat Assessment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Analyze</a:t>
            </a:r>
            <a:r>
              <a:rPr lang="en-GB" dirty="0" smtClean="0"/>
              <a:t> the risks of the application</a:t>
            </a:r>
          </a:p>
          <a:p>
            <a:pPr lvl="1"/>
            <a:r>
              <a:rPr lang="en-GB" dirty="0"/>
              <a:t>	</a:t>
            </a:r>
            <a:r>
              <a:rPr lang="en-GB" sz="2000" dirty="0"/>
              <a:t>from a business perspective, via </a:t>
            </a:r>
            <a:r>
              <a:rPr lang="en-GB" sz="2000" i="1" dirty="0"/>
              <a:t>risk profiles</a:t>
            </a:r>
          </a:p>
          <a:p>
            <a:pPr lvl="1"/>
            <a:r>
              <a:rPr lang="en-GB" sz="2000" dirty="0"/>
              <a:t>	from a technical perspective, via </a:t>
            </a:r>
            <a:r>
              <a:rPr lang="en-GB" sz="2000" i="1" dirty="0"/>
              <a:t>threat </a:t>
            </a:r>
            <a:r>
              <a:rPr lang="en-GB" sz="2000" i="1" dirty="0" err="1"/>
              <a:t>modeling</a:t>
            </a:r>
            <a:endParaRPr lang="en-GB" sz="2000" i="1" dirty="0"/>
          </a:p>
          <a:p>
            <a:endParaRPr lang="en-GB" dirty="0" smtClean="0"/>
          </a:p>
          <a:p>
            <a:r>
              <a:rPr lang="en-GB" sz="2000" dirty="0" smtClean="0"/>
              <a:t>Threat </a:t>
            </a:r>
            <a:r>
              <a:rPr lang="en-GB" dirty="0" err="1" smtClean="0"/>
              <a:t>modeling</a:t>
            </a:r>
            <a:r>
              <a:rPr lang="en-GB" sz="2000" dirty="0" smtClean="0"/>
              <a:t> is where “the magic” kicks in</a:t>
            </a:r>
          </a:p>
          <a:p>
            <a:pPr lvl="1"/>
            <a:r>
              <a:rPr lang="en-GB" sz="2800" dirty="0"/>
              <a:t>	</a:t>
            </a:r>
            <a:r>
              <a:rPr lang="en-GB" sz="2000" dirty="0"/>
              <a:t>Your imagination is the limit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244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Threat Assessment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538287"/>
            <a:ext cx="66960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7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Security Requirements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Goal is to make security specification more explicit</a:t>
            </a:r>
          </a:p>
          <a:p>
            <a:pPr lvl="1"/>
            <a:r>
              <a:rPr lang="en-GB" dirty="0" smtClean="0"/>
              <a:t>	</a:t>
            </a:r>
            <a:r>
              <a:rPr lang="en-GB" sz="2000" dirty="0"/>
              <a:t>Turn security into a positively-spaced problem</a:t>
            </a:r>
          </a:p>
          <a:p>
            <a:pPr lvl="1"/>
            <a:endParaRPr lang="en-GB" dirty="0"/>
          </a:p>
          <a:p>
            <a:r>
              <a:rPr lang="en-GB" dirty="0" smtClean="0"/>
              <a:t>Source of security requirements</a:t>
            </a:r>
            <a:r>
              <a:rPr lang="en-GB" dirty="0"/>
              <a:t>	</a:t>
            </a:r>
            <a:endParaRPr lang="en-GB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Compliance	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Standard	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Functionality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Quality</a:t>
            </a:r>
          </a:p>
          <a:p>
            <a:endParaRPr lang="en-GB" dirty="0"/>
          </a:p>
          <a:p>
            <a:r>
              <a:rPr lang="en-GB" sz="2000" dirty="0" smtClean="0"/>
              <a:t>Requirements should be specified in a S.M.A.R.T. way</a:t>
            </a:r>
          </a:p>
          <a:p>
            <a:endParaRPr lang="en-GB" dirty="0"/>
          </a:p>
          <a:p>
            <a:r>
              <a:rPr lang="en-GB" sz="2000" dirty="0" smtClean="0"/>
              <a:t>Also look into how </a:t>
            </a:r>
            <a:r>
              <a:rPr lang="en-GB" sz="2000" b="1" dirty="0" smtClean="0"/>
              <a:t>suppliers</a:t>
            </a:r>
            <a:r>
              <a:rPr lang="en-GB" sz="2000" dirty="0" smtClean="0"/>
              <a:t> are dealing with software security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7170" name="Picture 2" descr="http://1.bp.blogspot.com/-CO-H4r2e9mw/Tzn8tSp97kI/AAAAAAAAAE0/ZSVb8InMjGU/s320/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397" y="2122463"/>
            <a:ext cx="304800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6" name="Picture 6" descr="Image result for ne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4944" y="5592101"/>
            <a:ext cx="932176" cy="494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44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Requirements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38287"/>
            <a:ext cx="67056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itaontario.ca/_/rsrc/1273776607482/security-architecture/cartoon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75" y="2720338"/>
            <a:ext cx="24003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Secure Architecture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dirty="0" smtClean="0"/>
              <a:t>Secure Architecture is a key practice for security. Poor decisions at this step can have major impact, and are often difficult (or costly) to fix.</a:t>
            </a:r>
          </a:p>
          <a:p>
            <a:pPr lvl="1"/>
            <a:endParaRPr lang="en-GB" dirty="0" smtClean="0"/>
          </a:p>
          <a:p>
            <a:pPr>
              <a:buFont typeface="+mj-lt"/>
              <a:buAutoNum type="arabicPeriod"/>
            </a:pPr>
            <a:r>
              <a:rPr lang="en-GB" dirty="0" smtClean="0"/>
              <a:t>Software Architecture </a:t>
            </a:r>
            <a:r>
              <a:rPr lang="en-GB" b="1" dirty="0" smtClean="0"/>
              <a:t>components</a:t>
            </a:r>
          </a:p>
          <a:p>
            <a:pPr lvl="2"/>
            <a:r>
              <a:rPr lang="en-GB" sz="2000" dirty="0"/>
              <a:t>Ensure that the architecture contains proper</a:t>
            </a:r>
            <a:br>
              <a:rPr lang="en-GB" sz="2000" dirty="0"/>
            </a:br>
            <a:r>
              <a:rPr lang="en-GB" sz="2000" dirty="0"/>
              <a:t>elements to meet the security requirements</a:t>
            </a:r>
          </a:p>
          <a:p>
            <a:endParaRPr lang="en-GB" dirty="0" smtClean="0"/>
          </a:p>
          <a:p>
            <a:r>
              <a:rPr lang="en-GB" dirty="0" smtClean="0"/>
              <a:t> </a:t>
            </a:r>
            <a:r>
              <a:rPr lang="en-GB" b="1" dirty="0" smtClean="0"/>
              <a:t>Supporting Technology</a:t>
            </a:r>
          </a:p>
          <a:p>
            <a:pPr lvl="2"/>
            <a:r>
              <a:rPr lang="en-GB" sz="2000" dirty="0" smtClean="0"/>
              <a:t>Verify </a:t>
            </a:r>
            <a:r>
              <a:rPr lang="en-GB" sz="2000" dirty="0"/>
              <a:t>that development stacks, deployment </a:t>
            </a:r>
            <a:r>
              <a:rPr lang="en-GB" sz="2000" dirty="0" smtClean="0"/>
              <a:t>tools</a:t>
            </a:r>
            <a:br>
              <a:rPr lang="en-GB" sz="2000" dirty="0" smtClean="0"/>
            </a:br>
            <a:r>
              <a:rPr lang="en-GB" sz="2000" dirty="0" smtClean="0"/>
              <a:t>and </a:t>
            </a:r>
            <a:r>
              <a:rPr lang="en-GB" sz="2000" dirty="0"/>
              <a:t>other supporting technology </a:t>
            </a:r>
            <a:r>
              <a:rPr lang="en-GB" sz="2000" dirty="0" smtClean="0"/>
              <a:t>are in-line </a:t>
            </a:r>
            <a:br>
              <a:rPr lang="en-GB" sz="2000" dirty="0" smtClean="0"/>
            </a:br>
            <a:r>
              <a:rPr lang="en-GB" sz="2000" dirty="0" smtClean="0"/>
              <a:t>with security expectations</a:t>
            </a:r>
            <a:endParaRPr lang="en-GB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244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Secure Architecture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33525"/>
            <a:ext cx="67246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0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Exercise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Use OWASP SAMM to evaluate the </a:t>
            </a:r>
            <a:br>
              <a:rPr lang="en-GB" sz="2400" dirty="0" smtClean="0"/>
            </a:br>
            <a:r>
              <a:rPr lang="en-GB" sz="2400" dirty="0" smtClean="0"/>
              <a:t>development practices in your own company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Focus on </a:t>
            </a:r>
            <a:r>
              <a:rPr lang="en-GB" sz="2400" i="1" dirty="0" smtClean="0"/>
              <a:t>Design</a:t>
            </a:r>
            <a:r>
              <a:rPr lang="en-GB" sz="2400" dirty="0" smtClean="0"/>
              <a:t> Business Function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/>
              <a:t>A</a:t>
            </a:r>
            <a:r>
              <a:rPr lang="en-GB" sz="2400" dirty="0" smtClean="0"/>
              <a:t>pplicable to both Waterfall and Agile models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Using questionnaires (toolbox)</a:t>
            </a:r>
            <a:endParaRPr lang="en-GB" sz="2400" dirty="0"/>
          </a:p>
        </p:txBody>
      </p:sp>
      <p:pic>
        <p:nvPicPr>
          <p:cNvPr id="1026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50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wrap-up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your company’s score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the average scores for the group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Any odd ratings ?</a:t>
            </a:r>
            <a:endParaRPr lang="en-GB" sz="2400" dirty="0"/>
          </a:p>
        </p:txBody>
      </p:sp>
      <p:pic>
        <p:nvPicPr>
          <p:cNvPr id="7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863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Rules of the House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84200" indent="-457200">
              <a:buFont typeface="Arial" panose="020B0604020202020204" pitchFamily="34" charset="0"/>
              <a:buChar char="•"/>
            </a:pPr>
            <a:r>
              <a:rPr lang="en-GB" sz="2800" dirty="0"/>
              <a:t>Turn off mobile phones</a:t>
            </a:r>
          </a:p>
          <a:p>
            <a:pPr marL="584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584200" indent="-457200">
              <a:buFont typeface="Arial" panose="020B0604020202020204" pitchFamily="34" charset="0"/>
              <a:buChar char="•"/>
            </a:pPr>
            <a:r>
              <a:rPr lang="en-GB" sz="2800" dirty="0"/>
              <a:t>Interactive training</a:t>
            </a:r>
          </a:p>
          <a:p>
            <a:pPr marL="584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58420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Chatham house rules</a:t>
            </a:r>
            <a:endParaRPr lang="en-GB" sz="2800" dirty="0"/>
          </a:p>
          <a:p>
            <a:pPr marL="584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endParaRPr lang="en-GB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dirty="0" smtClean="0"/>
              <a:t>SAMM Training, OWASP Global </a:t>
            </a:r>
            <a:r>
              <a:rPr lang="en-GB" dirty="0" err="1" smtClean="0"/>
              <a:t>AppSec</a:t>
            </a:r>
            <a:r>
              <a:rPr lang="en-GB" dirty="0" smtClean="0"/>
              <a:t>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65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57" y="3798292"/>
            <a:ext cx="8086725" cy="18002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 algn="ctr">
              <a:buNone/>
            </a:pP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sz="6000" b="1" i="1" dirty="0" smtClean="0"/>
              <a:t>Implementation</a:t>
            </a:r>
            <a:endParaRPr lang="en-GB" sz="6000" b="1" i="1" dirty="0"/>
          </a:p>
          <a:p>
            <a:pPr marL="127000" indent="0" algn="ctr">
              <a:buNone/>
            </a:pPr>
            <a:r>
              <a:rPr lang="en-GB" sz="6000" b="1" dirty="0" smtClean="0"/>
              <a:t>Business Function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sp>
        <p:nvSpPr>
          <p:cNvPr id="7" name="Oval 6"/>
          <p:cNvSpPr/>
          <p:nvPr/>
        </p:nvSpPr>
        <p:spPr>
          <a:xfrm rot="16200000">
            <a:off x="3473652" y="3933417"/>
            <a:ext cx="1958340" cy="150984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12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Secure Build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33120"/>
            <a:ext cx="8229600" cy="5431790"/>
          </a:xfrm>
        </p:spPr>
        <p:txBody>
          <a:bodyPr/>
          <a:lstStyle/>
          <a:p>
            <a:pPr marL="127000" indent="0">
              <a:buNone/>
            </a:pPr>
            <a:r>
              <a:rPr lang="en-US" dirty="0" smtClean="0"/>
              <a:t>Secure build focuses on using a reliable production process in order to generate secure software artefacts and to avoid issues being introduced during the process</a:t>
            </a:r>
          </a:p>
          <a:p>
            <a:endParaRPr lang="en-US" dirty="0" smtClean="0"/>
          </a:p>
          <a:p>
            <a:pPr lvl="1"/>
            <a:r>
              <a:rPr lang="en-US" dirty="0"/>
              <a:t>	</a:t>
            </a:r>
            <a:endParaRPr lang="en-US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457200" y="2129687"/>
            <a:ext cx="4316819" cy="543179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indent="-3302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AutoNum type="arabicPeriod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dirty="0" smtClean="0"/>
              <a:t>An important part is the </a:t>
            </a:r>
            <a:r>
              <a:rPr lang="en-US" b="1" dirty="0" smtClean="0"/>
              <a:t>build process </a:t>
            </a:r>
            <a:r>
              <a:rPr lang="en-US" dirty="0" smtClean="0"/>
              <a:t>itself, where the goal is</a:t>
            </a:r>
          </a:p>
          <a:p>
            <a:pPr lvl="1"/>
            <a:r>
              <a:rPr lang="en-US" sz="2000" dirty="0" smtClean="0"/>
              <a:t>	consistent and repeatable</a:t>
            </a:r>
          </a:p>
          <a:p>
            <a:pPr lvl="1"/>
            <a:r>
              <a:rPr lang="en-US" sz="2000" dirty="0" smtClean="0"/>
              <a:t>	automated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second part focuses on software dependencies or </a:t>
            </a:r>
            <a:r>
              <a:rPr lang="en-US" b="1" dirty="0" smtClean="0"/>
              <a:t>3rd party libraries</a:t>
            </a:r>
            <a:r>
              <a:rPr lang="en-US" dirty="0" smtClean="0"/>
              <a:t>, aka supply chain security.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	</a:t>
            </a:r>
            <a:endParaRPr lang="en-US" sz="2000" dirty="0"/>
          </a:p>
        </p:txBody>
      </p:sp>
      <p:pic>
        <p:nvPicPr>
          <p:cNvPr id="12290" name="Picture 2" descr="Image result for build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59" y="2292890"/>
            <a:ext cx="4108079" cy="271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22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Secure Build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28762"/>
            <a:ext cx="67056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5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Secure Deployment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dirty="0"/>
              <a:t>One of the final stages in delivering secure software is ensuring the security and integrity of developed applications are not compromised during their </a:t>
            </a:r>
            <a:r>
              <a:rPr lang="en-GB" dirty="0" smtClean="0"/>
              <a:t>deployment.</a:t>
            </a:r>
            <a:endParaRPr lang="nl-BE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457200" y="2129687"/>
            <a:ext cx="4316819" cy="543179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indent="-3302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AutoNum type="arabicPeriod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mtClean="0"/>
              <a:t>In the </a:t>
            </a:r>
            <a:r>
              <a:rPr lang="en-US" b="1" smtClean="0"/>
              <a:t>deployment process</a:t>
            </a:r>
            <a:r>
              <a:rPr lang="en-US" smtClean="0"/>
              <a:t>, appropriate protection can a repeatable deployment process, separation of duties, etc.</a:t>
            </a:r>
          </a:p>
          <a:p>
            <a:endParaRPr lang="en-US" smtClean="0"/>
          </a:p>
          <a:p>
            <a:r>
              <a:rPr lang="en-US" smtClean="0"/>
              <a:t>All </a:t>
            </a:r>
            <a:r>
              <a:rPr lang="en-US" b="1" smtClean="0"/>
              <a:t>secrets</a:t>
            </a:r>
            <a:r>
              <a:rPr lang="en-US" smtClean="0"/>
              <a:t> required for the software to run must be properly protected for deployment and during execution. Tools such as password vaults can help to achieve this.</a:t>
            </a:r>
          </a:p>
          <a:p>
            <a:endParaRPr lang="en-US" smtClean="0"/>
          </a:p>
          <a:p>
            <a:pPr lvl="1"/>
            <a:r>
              <a:rPr lang="en-US" smtClean="0"/>
              <a:t>	</a:t>
            </a:r>
            <a:endParaRPr lang="en-US" sz="2000" dirty="0"/>
          </a:p>
        </p:txBody>
      </p:sp>
      <p:pic>
        <p:nvPicPr>
          <p:cNvPr id="13314" name="Picture 2" descr="Image result for deploy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019" y="2326794"/>
            <a:ext cx="4167962" cy="296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35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Secure Deployment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519237"/>
            <a:ext cx="67437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98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Defect Management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33120"/>
            <a:ext cx="8335926" cy="5431790"/>
          </a:xfrm>
        </p:spPr>
        <p:txBody>
          <a:bodyPr/>
          <a:lstStyle/>
          <a:p>
            <a:pPr marL="127000" indent="0">
              <a:buNone/>
            </a:pPr>
            <a:r>
              <a:rPr lang="en-GB" dirty="0"/>
              <a:t>The Defect Management practice focuses on collecting, recording, and analysing software security defects and enriching them with information to drive metrics-based decisions</a:t>
            </a:r>
            <a:r>
              <a:rPr lang="en-GB" dirty="0" smtClean="0"/>
              <a:t>. </a:t>
            </a:r>
            <a:endParaRPr lang="en-GB" dirty="0"/>
          </a:p>
          <a:p>
            <a:pPr marL="127000" indent="0">
              <a:buNone/>
            </a:pPr>
            <a:r>
              <a:rPr lang="en-GB" dirty="0" smtClean="0"/>
              <a:t>It is a central funnel for all defects identified in other security practices.</a:t>
            </a:r>
          </a:p>
          <a:p>
            <a:pPr marL="127000" indent="0">
              <a:buNone/>
            </a:pPr>
            <a:endParaRPr lang="en-US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457200" y="2438039"/>
            <a:ext cx="4316819" cy="543179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indent="-3302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AutoNum type="arabicPeriod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dirty="0" smtClean="0"/>
              <a:t>A </a:t>
            </a:r>
            <a:r>
              <a:rPr lang="en-US" b="1" dirty="0" smtClean="0"/>
              <a:t>defect tracking </a:t>
            </a:r>
            <a:r>
              <a:rPr lang="en-US" dirty="0" smtClean="0"/>
              <a:t>solution helps the organization to keep track of identified problems, and to manage them in a controlled manner.</a:t>
            </a:r>
          </a:p>
          <a:p>
            <a:endParaRPr lang="en-US" dirty="0" smtClean="0"/>
          </a:p>
          <a:p>
            <a:r>
              <a:rPr lang="en-US" b="1" dirty="0" smtClean="0"/>
              <a:t>Analysis</a:t>
            </a:r>
            <a:r>
              <a:rPr lang="en-US" dirty="0" smtClean="0"/>
              <a:t> of defects supported by </a:t>
            </a:r>
            <a:r>
              <a:rPr lang="en-US" b="1" dirty="0" smtClean="0"/>
              <a:t>metrics</a:t>
            </a:r>
            <a:r>
              <a:rPr lang="en-US" dirty="0" smtClean="0"/>
              <a:t> can help to increase awareness and guide improvement programs in the organization.</a:t>
            </a:r>
          </a:p>
          <a:p>
            <a:pPr lvl="1"/>
            <a:r>
              <a:rPr lang="en-US" dirty="0" smtClean="0"/>
              <a:t>	</a:t>
            </a:r>
            <a:endParaRPr lang="en-US" sz="2000" dirty="0"/>
          </a:p>
        </p:txBody>
      </p:sp>
      <p:pic>
        <p:nvPicPr>
          <p:cNvPr id="14338" name="Picture 2" descr="Image result for software defe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351" y="2558050"/>
            <a:ext cx="4618444" cy="259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37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Defect Management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295400"/>
            <a:ext cx="67246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9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Exercise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Use OWASP SAMM to evaluate the </a:t>
            </a:r>
            <a:br>
              <a:rPr lang="en-GB" sz="2400" dirty="0" smtClean="0"/>
            </a:br>
            <a:r>
              <a:rPr lang="en-GB" sz="2400" dirty="0" smtClean="0"/>
              <a:t>development practices in your own company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Focus on </a:t>
            </a:r>
            <a:r>
              <a:rPr lang="en-GB" sz="2400" i="1" dirty="0" smtClean="0"/>
              <a:t>Implementation</a:t>
            </a:r>
            <a:r>
              <a:rPr lang="en-GB" sz="2400" dirty="0" smtClean="0"/>
              <a:t> Business Functions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/>
              <a:t>A</a:t>
            </a:r>
            <a:r>
              <a:rPr lang="en-GB" sz="2400" dirty="0" smtClean="0"/>
              <a:t>pplicable to both Waterfall and Agile models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Using questionnaires (toolbox)</a:t>
            </a:r>
            <a:endParaRPr lang="en-GB" sz="2400" dirty="0"/>
          </a:p>
        </p:txBody>
      </p:sp>
      <p:pic>
        <p:nvPicPr>
          <p:cNvPr id="1026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814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wrap-up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your company’s score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the average scores for the group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Any odd ratings ?</a:t>
            </a:r>
            <a:endParaRPr lang="en-GB" sz="2400" dirty="0"/>
          </a:p>
        </p:txBody>
      </p:sp>
      <p:pic>
        <p:nvPicPr>
          <p:cNvPr id="7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66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3787540"/>
            <a:ext cx="8086725" cy="18002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 algn="ctr">
              <a:buNone/>
            </a:pP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sz="6000" b="1" i="1" dirty="0" smtClean="0"/>
              <a:t>Verification</a:t>
            </a:r>
            <a:endParaRPr lang="en-GB" sz="6000" b="1" i="1" dirty="0"/>
          </a:p>
          <a:p>
            <a:pPr marL="127000" indent="0" algn="ctr">
              <a:buNone/>
            </a:pPr>
            <a:r>
              <a:rPr lang="en-GB" sz="6000" b="1" dirty="0" smtClean="0"/>
              <a:t>Business Function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sp>
        <p:nvSpPr>
          <p:cNvPr id="7" name="Oval 6"/>
          <p:cNvSpPr/>
          <p:nvPr/>
        </p:nvSpPr>
        <p:spPr>
          <a:xfrm rot="16200000">
            <a:off x="5202052" y="3933417"/>
            <a:ext cx="1958340" cy="150984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48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Preparation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Get the OWASP SAMM2 Toolbox at:</a:t>
            </a:r>
          </a:p>
          <a:p>
            <a:endParaRPr lang="nl-BE" dirty="0"/>
          </a:p>
          <a:p>
            <a:pPr marL="203200" indent="0">
              <a:buNone/>
            </a:pPr>
            <a:r>
              <a:rPr lang="nl-BE" dirty="0">
                <a:hlinkClick r:id="rId2"/>
              </a:rPr>
              <a:t>https://</a:t>
            </a:r>
            <a:r>
              <a:rPr lang="nl-BE" dirty="0" smtClean="0">
                <a:hlinkClick r:id="rId2"/>
              </a:rPr>
              <a:t>github.com/OWASP/samm/tree/master/Supporting%20Resources/v2.0/toolbox/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5041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Architecture Assessment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33120"/>
            <a:ext cx="4414345" cy="5431790"/>
          </a:xfrm>
        </p:spPr>
        <p:txBody>
          <a:bodyPr/>
          <a:lstStyle/>
          <a:p>
            <a:r>
              <a:rPr lang="en-US" dirty="0" smtClean="0"/>
              <a:t>Verify whether the meets </a:t>
            </a:r>
            <a:r>
              <a:rPr lang="en-US" b="1" dirty="0" smtClean="0"/>
              <a:t>security</a:t>
            </a:r>
            <a:r>
              <a:rPr lang="en-US" dirty="0" smtClean="0"/>
              <a:t> and </a:t>
            </a:r>
            <a:r>
              <a:rPr lang="en-US" b="1" dirty="0" smtClean="0"/>
              <a:t>compliance</a:t>
            </a:r>
            <a:r>
              <a:rPr lang="en-US" dirty="0" smtClean="0"/>
              <a:t> requirements</a:t>
            </a:r>
          </a:p>
          <a:p>
            <a:endParaRPr lang="en-US" dirty="0" smtClean="0"/>
          </a:p>
          <a:p>
            <a:r>
              <a:rPr lang="en-US" dirty="0" smtClean="0"/>
              <a:t>Covers both software and supporting infrastructure</a:t>
            </a:r>
          </a:p>
          <a:p>
            <a:endParaRPr lang="en-US" dirty="0" smtClean="0"/>
          </a:p>
          <a:p>
            <a:r>
              <a:rPr lang="en-US" dirty="0" smtClean="0"/>
              <a:t>Rigorous </a:t>
            </a:r>
            <a:r>
              <a:rPr lang="en-US" dirty="0"/>
              <a:t>inspection </a:t>
            </a:r>
            <a:r>
              <a:rPr lang="en-US" dirty="0" smtClean="0"/>
              <a:t>of data flows &amp; security mechanisms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7170" name="Picture 2" descr="Image result for software architecture re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4" y="1842699"/>
            <a:ext cx="4267570" cy="32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10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 Assessment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62025"/>
            <a:ext cx="6705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26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Requirements Testing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b="1" dirty="0" smtClean="0">
                <a:solidFill>
                  <a:schemeClr val="accent3">
                    <a:lumMod val="50000"/>
                  </a:schemeClr>
                </a:solidFill>
              </a:rPr>
              <a:t>First perspective for testing: test the software according to the requirements</a:t>
            </a:r>
          </a:p>
          <a:p>
            <a:r>
              <a:rPr lang="en-GB" dirty="0" smtClean="0"/>
              <a:t>Conduct </a:t>
            </a:r>
            <a:r>
              <a:rPr lang="en-GB" dirty="0"/>
              <a:t>positive and negative security tests to verify that the software operates as </a:t>
            </a:r>
            <a:r>
              <a:rPr lang="en-GB" dirty="0" smtClean="0"/>
              <a:t>specified.</a:t>
            </a:r>
          </a:p>
          <a:p>
            <a:pPr lvl="2"/>
            <a:r>
              <a:rPr lang="en-GB" sz="2000" dirty="0"/>
              <a:t>From the </a:t>
            </a:r>
            <a:r>
              <a:rPr lang="en-GB" sz="2000" b="1" dirty="0"/>
              <a:t>known security requirements</a:t>
            </a:r>
            <a:r>
              <a:rPr lang="en-GB" sz="2000" dirty="0"/>
              <a:t>, identify and implement a set of security test cases to check the software for correct functionality. </a:t>
            </a:r>
          </a:p>
          <a:p>
            <a:pPr lvl="2"/>
            <a:r>
              <a:rPr lang="en-GB" sz="2000" dirty="0"/>
              <a:t>Use </a:t>
            </a:r>
            <a:r>
              <a:rPr lang="en-GB" sz="2000" b="1" dirty="0"/>
              <a:t>abuse testing </a:t>
            </a:r>
            <a:r>
              <a:rPr lang="en-GB" sz="2000" dirty="0"/>
              <a:t>for an application to run concrete security tests that directly or indirectly exploit identified abuse scenarios. </a:t>
            </a:r>
          </a:p>
          <a:p>
            <a:r>
              <a:rPr lang="en-GB" dirty="0" smtClean="0"/>
              <a:t>Automate security testing (for each release) via security test automation and automated regression testing</a:t>
            </a:r>
            <a:endParaRPr lang="nl-BE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9218" name="Picture 2" descr="Image result for dilbert requirements tes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4617635"/>
            <a:ext cx="5293831" cy="164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84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Testing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652587"/>
            <a:ext cx="67246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81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Security Testing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33120"/>
            <a:ext cx="8463516" cy="5431790"/>
          </a:xfrm>
        </p:spPr>
        <p:txBody>
          <a:bodyPr/>
          <a:lstStyle/>
          <a:p>
            <a:pPr marL="127000" indent="0">
              <a:buNone/>
            </a:pPr>
            <a:r>
              <a:rPr lang="en-GB" b="1" dirty="0" smtClean="0">
                <a:solidFill>
                  <a:schemeClr val="accent3">
                    <a:lumMod val="50000"/>
                  </a:schemeClr>
                </a:solidFill>
              </a:rPr>
              <a:t>Second </a:t>
            </a:r>
            <a:r>
              <a:rPr lang="en-GB" b="1" dirty="0">
                <a:solidFill>
                  <a:schemeClr val="accent3">
                    <a:lumMod val="50000"/>
                  </a:schemeClr>
                </a:solidFill>
              </a:rPr>
              <a:t>perspective for testing: test the software according to </a:t>
            </a:r>
            <a:r>
              <a:rPr lang="en-GB" b="1" dirty="0" smtClean="0">
                <a:solidFill>
                  <a:schemeClr val="accent3">
                    <a:lumMod val="50000"/>
                  </a:schemeClr>
                </a:solidFill>
              </a:rPr>
              <a:t>security best practices</a:t>
            </a:r>
            <a:endParaRPr lang="en-US" b="1" dirty="0" smtClean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This is where the typical SAST/DAST/IAST takes place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US" dirty="0" smtClean="0"/>
              <a:t>Manual testing can achieve more intelligent and intricate verification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US" dirty="0" smtClean="0"/>
              <a:t>Detected </a:t>
            </a:r>
            <a:r>
              <a:rPr lang="en-US" dirty="0"/>
              <a:t>defects </a:t>
            </a:r>
            <a:r>
              <a:rPr lang="en-US" dirty="0" smtClean="0"/>
              <a:t>will require validation, risk analysis &amp; recommendations to fix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b="27746"/>
          <a:stretch/>
        </p:blipFill>
        <p:spPr>
          <a:xfrm>
            <a:off x="860027" y="3549015"/>
            <a:ext cx="2493818" cy="2370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151875"/>
              </p:ext>
            </p:extLst>
          </p:nvPr>
        </p:nvGraphicFramePr>
        <p:xfrm>
          <a:off x="3574782" y="2992755"/>
          <a:ext cx="4965507" cy="111252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655169">
                  <a:extLst>
                    <a:ext uri="{9D8B030D-6E8A-4147-A177-3AD203B41FA5}">
                      <a16:colId xmlns:a16="http://schemas.microsoft.com/office/drawing/2014/main" val="888698783"/>
                    </a:ext>
                  </a:extLst>
                </a:gridCol>
                <a:gridCol w="1655169">
                  <a:extLst>
                    <a:ext uri="{9D8B030D-6E8A-4147-A177-3AD203B41FA5}">
                      <a16:colId xmlns:a16="http://schemas.microsoft.com/office/drawing/2014/main" val="2061545979"/>
                    </a:ext>
                  </a:extLst>
                </a:gridCol>
                <a:gridCol w="1655169">
                  <a:extLst>
                    <a:ext uri="{9D8B030D-6E8A-4147-A177-3AD203B41FA5}">
                      <a16:colId xmlns:a16="http://schemas.microsoft.com/office/drawing/2014/main" val="2877130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smtClean="0"/>
                        <a:t>Manual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 smtClean="0"/>
                        <a:t>Automated</a:t>
                      </a:r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74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 smtClean="0"/>
                        <a:t>Source Code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1914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 smtClean="0"/>
                        <a:t>Dynamic behavior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4732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3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Testing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081087"/>
            <a:ext cx="67341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6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Exercise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Use OWASP SAMM to evaluate the </a:t>
            </a:r>
            <a:br>
              <a:rPr lang="en-GB" sz="2400" dirty="0" smtClean="0"/>
            </a:br>
            <a:r>
              <a:rPr lang="en-GB" sz="2400" dirty="0" smtClean="0"/>
              <a:t>development practices in your own company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Focus on </a:t>
            </a:r>
            <a:r>
              <a:rPr lang="en-GB" sz="2400" i="1" dirty="0" smtClean="0"/>
              <a:t>Verification</a:t>
            </a:r>
            <a:r>
              <a:rPr lang="en-GB" sz="2400" dirty="0" smtClean="0"/>
              <a:t> Business Functions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/>
              <a:t>A</a:t>
            </a:r>
            <a:r>
              <a:rPr lang="en-GB" sz="2400" dirty="0" smtClean="0"/>
              <a:t>pplicable to both Waterfall and Agile models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Using questionnaires (toolbox)</a:t>
            </a:r>
            <a:endParaRPr lang="en-GB" sz="2400" dirty="0"/>
          </a:p>
        </p:txBody>
      </p:sp>
      <p:pic>
        <p:nvPicPr>
          <p:cNvPr id="1026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50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wrap-up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your company’s score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the average scores for the group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Any odd ratings ?</a:t>
            </a:r>
            <a:endParaRPr lang="en-GB" sz="2400" dirty="0"/>
          </a:p>
        </p:txBody>
      </p:sp>
      <p:pic>
        <p:nvPicPr>
          <p:cNvPr id="7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863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3787540"/>
            <a:ext cx="8086725" cy="18002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 algn="ctr">
              <a:buNone/>
            </a:pP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sz="6000" b="1" i="1" dirty="0" smtClean="0"/>
              <a:t>Operations</a:t>
            </a:r>
            <a:endParaRPr lang="en-GB" sz="6000" b="1" i="1" dirty="0"/>
          </a:p>
          <a:p>
            <a:pPr marL="127000" indent="0" algn="ctr">
              <a:buNone/>
            </a:pPr>
            <a:r>
              <a:rPr lang="en-GB" sz="6000" b="1" dirty="0" smtClean="0"/>
              <a:t>Business Function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sp>
        <p:nvSpPr>
          <p:cNvPr id="7" name="Oval 6"/>
          <p:cNvSpPr/>
          <p:nvPr/>
        </p:nvSpPr>
        <p:spPr>
          <a:xfrm rot="16200000">
            <a:off x="6855153" y="3933417"/>
            <a:ext cx="1958340" cy="150984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4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Incident Management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endParaRPr lang="en-US" dirty="0" smtClean="0"/>
          </a:p>
          <a:p>
            <a:pPr marL="127000" indent="0" algn="ctr">
              <a:buNone/>
            </a:pPr>
            <a:r>
              <a:rPr lang="en-US" sz="2400" dirty="0" smtClean="0"/>
              <a:t>Prepare for WHEN, not IF!</a:t>
            </a:r>
          </a:p>
          <a:p>
            <a:pPr marL="127000" indent="0" algn="ctr">
              <a:buNone/>
            </a:pPr>
            <a:r>
              <a:rPr lang="en-US" sz="2400" dirty="0" smtClean="0"/>
              <a:t>Symptoms </a:t>
            </a:r>
            <a:r>
              <a:rPr lang="en-US" sz="2400" dirty="0"/>
              <a:t>of malfunctioning SDLC</a:t>
            </a:r>
            <a:endParaRPr lang="en-GB" sz="2400" dirty="0"/>
          </a:p>
          <a:p>
            <a:pPr marL="127000" indent="0">
              <a:buNone/>
            </a:pPr>
            <a:endParaRPr lang="en-US" dirty="0" smtClean="0"/>
          </a:p>
          <a:p>
            <a:r>
              <a:rPr lang="en-GB" dirty="0"/>
              <a:t>Examples of a security </a:t>
            </a:r>
            <a:r>
              <a:rPr lang="en-GB" dirty="0" smtClean="0"/>
              <a:t>incidents:</a:t>
            </a:r>
            <a:endParaRPr lang="en-GB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successful </a:t>
            </a:r>
            <a:r>
              <a:rPr lang="en-GB" sz="1600" dirty="0" err="1"/>
              <a:t>DoS</a:t>
            </a:r>
            <a:r>
              <a:rPr lang="en-GB" sz="1600" dirty="0"/>
              <a:t> (Denial of Service) attack against a cloud application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application user accessing private data of another one by abusing a security vulnerability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attacker modifying the application source code</a:t>
            </a:r>
          </a:p>
          <a:p>
            <a:r>
              <a:rPr lang="en-US" dirty="0" smtClean="0"/>
              <a:t>Have a capability in place to </a:t>
            </a:r>
            <a:r>
              <a:rPr lang="en-US" b="1" dirty="0" smtClean="0"/>
              <a:t>detect</a:t>
            </a:r>
            <a:r>
              <a:rPr lang="en-US" dirty="0" smtClean="0"/>
              <a:t> potential incidents</a:t>
            </a:r>
          </a:p>
          <a:p>
            <a:r>
              <a:rPr lang="en-US" dirty="0" smtClean="0"/>
              <a:t>Make sure you can </a:t>
            </a:r>
            <a:r>
              <a:rPr lang="en-US" b="1" dirty="0" smtClean="0"/>
              <a:t>respond</a:t>
            </a:r>
            <a:r>
              <a:rPr lang="en-US" dirty="0" smtClean="0"/>
              <a:t> to detected incidents</a:t>
            </a:r>
          </a:p>
          <a:p>
            <a:endParaRPr lang="en-US" dirty="0" smtClean="0"/>
          </a:p>
          <a:p>
            <a:r>
              <a:rPr lang="en-US" dirty="0" smtClean="0"/>
              <a:t>Use vulnerability metrics </a:t>
            </a:r>
            <a:r>
              <a:rPr lang="en-US" dirty="0"/>
              <a:t>and </a:t>
            </a:r>
            <a:r>
              <a:rPr lang="en-US" dirty="0" smtClean="0"/>
              <a:t>root-cause analysis to improve SDLC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10242" name="Picture 2" descr="Image result for parachute lan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659" y="3549015"/>
            <a:ext cx="2364341" cy="157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97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Today’s Agenda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b="1" dirty="0" smtClean="0"/>
              <a:t>Introduction to SDLC and OWASP SAMM</a:t>
            </a:r>
          </a:p>
          <a:p>
            <a:r>
              <a:rPr lang="en-GB" sz="2800" dirty="0" smtClean="0"/>
              <a:t>Applying OWASP SAMM</a:t>
            </a:r>
            <a:endParaRPr lang="en-GB" sz="2800" dirty="0"/>
          </a:p>
          <a:p>
            <a:pPr lvl="1"/>
            <a:r>
              <a:rPr lang="en-GB" sz="2400" dirty="0" smtClean="0"/>
              <a:t>Methodology</a:t>
            </a:r>
          </a:p>
          <a:p>
            <a:pPr lvl="1"/>
            <a:r>
              <a:rPr lang="en-GB" sz="2400" dirty="0" smtClean="0"/>
              <a:t>Assessment Governance</a:t>
            </a:r>
          </a:p>
          <a:p>
            <a:pPr lvl="1"/>
            <a:r>
              <a:rPr lang="en-GB" sz="2400" dirty="0" smtClean="0"/>
              <a:t>Assessment Design</a:t>
            </a:r>
          </a:p>
          <a:p>
            <a:pPr lvl="1"/>
            <a:r>
              <a:rPr lang="en-GB" sz="2400" dirty="0" smtClean="0"/>
              <a:t>Assessment Implementation</a:t>
            </a:r>
          </a:p>
          <a:p>
            <a:pPr lvl="1"/>
            <a:r>
              <a:rPr lang="en-GB" sz="2400" dirty="0" smtClean="0"/>
              <a:t>Assessment Verification</a:t>
            </a:r>
          </a:p>
          <a:p>
            <a:pPr lvl="1"/>
            <a:r>
              <a:rPr lang="en-GB" sz="2400" dirty="0" smtClean="0"/>
              <a:t>Assessment Operations</a:t>
            </a:r>
          </a:p>
          <a:p>
            <a:pPr lvl="1"/>
            <a:r>
              <a:rPr lang="en-GB" sz="2400" dirty="0" smtClean="0"/>
              <a:t>Setting Improvement Targets</a:t>
            </a:r>
            <a:endParaRPr lang="en-GB" dirty="0" smtClean="0"/>
          </a:p>
          <a:p>
            <a:r>
              <a:rPr lang="en-GB" sz="2800" dirty="0" smtClean="0"/>
              <a:t>OWASP SAMM Tools</a:t>
            </a:r>
          </a:p>
          <a:p>
            <a:r>
              <a:rPr lang="en-GB" sz="2800" dirty="0" smtClean="0"/>
              <a:t>OWASP SAMM Best Practices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713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Incident Management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981200"/>
            <a:ext cx="67151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72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Environment Management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</a:t>
            </a:r>
            <a:r>
              <a:rPr lang="en-GB" dirty="0" smtClean="0"/>
              <a:t>pplication </a:t>
            </a:r>
            <a:r>
              <a:rPr lang="en-GB" dirty="0"/>
              <a:t>security is not over once the application becomes operational. New security features and patches are continuously released until the technology stack you’re using becomes obsolete.</a:t>
            </a:r>
            <a:endParaRPr lang="nl-BE" dirty="0" smtClean="0"/>
          </a:p>
          <a:p>
            <a:endParaRPr lang="nl-BE" dirty="0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4283" name="Picture 187" descr="Image result for patch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544" y="2015244"/>
            <a:ext cx="3806456" cy="309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457200" y="2250794"/>
            <a:ext cx="4880344" cy="543179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indent="-3302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Calibri"/>
              <a:buAutoNum type="arabicPeriod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Font typeface="+mj-lt"/>
              <a:buAutoNum type="arabicPeriod" startAt="2"/>
            </a:pPr>
            <a:r>
              <a:rPr lang="nl-BE" dirty="0" smtClean="0"/>
              <a:t>Pro-active </a:t>
            </a:r>
            <a:r>
              <a:rPr lang="nl-BE" b="1" dirty="0" smtClean="0"/>
              <a:t>hardening </a:t>
            </a:r>
            <a:r>
              <a:rPr lang="nl-BE" dirty="0" smtClean="0"/>
              <a:t>of the different technology components in the software environment by activing security features and removing unnecessary ones.</a:t>
            </a:r>
          </a:p>
          <a:p>
            <a:pPr>
              <a:buAutoNum type="arabicPeriod" startAt="2"/>
            </a:pPr>
            <a:endParaRPr lang="nl-BE" dirty="0" smtClean="0"/>
          </a:p>
          <a:p>
            <a:pPr>
              <a:buAutoNum type="arabicPeriod" startAt="2"/>
            </a:pPr>
            <a:r>
              <a:rPr lang="nl-BE" dirty="0" smtClean="0"/>
              <a:t>Installing </a:t>
            </a:r>
            <a:r>
              <a:rPr lang="nl-BE" b="1" dirty="0" smtClean="0"/>
              <a:t>patches</a:t>
            </a:r>
            <a:r>
              <a:rPr lang="nl-BE" dirty="0" smtClean="0"/>
              <a:t> to ensure technology components can withstand known security attacks.</a:t>
            </a:r>
          </a:p>
          <a:p>
            <a:pPr lvl="2"/>
            <a:r>
              <a:rPr lang="nl-BE" sz="1600" dirty="0" smtClean="0"/>
              <a:t>Consider virtual </a:t>
            </a:r>
            <a:r>
              <a:rPr lang="nl-BE" sz="1600" dirty="0"/>
              <a:t>patching </a:t>
            </a:r>
            <a:r>
              <a:rPr lang="nl-BE" sz="1600" dirty="0" smtClean="0"/>
              <a:t>for </a:t>
            </a:r>
            <a:r>
              <a:rPr lang="nl-BE" sz="1600" dirty="0"/>
              <a:t>temporary fixes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nl-BE" dirty="0" smtClean="0"/>
          </a:p>
        </p:txBody>
      </p:sp>
    </p:spTree>
    <p:extLst>
      <p:ext uri="{BB962C8B-B14F-4D97-AF65-F5344CB8AC3E}">
        <p14:creationId xmlns:p14="http://schemas.microsoft.com/office/powerpoint/2010/main" val="402374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 Management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752600"/>
            <a:ext cx="67341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0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Operational Management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practice focuses on operational support activities required to maintain security throughout the product lifecycle</a:t>
            </a:r>
            <a:r>
              <a:rPr lang="en-GB" dirty="0" smtClean="0"/>
              <a:t>.</a:t>
            </a:r>
          </a:p>
          <a:p>
            <a:endParaRPr lang="en-GB" b="1" dirty="0" smtClean="0"/>
          </a:p>
          <a:p>
            <a:r>
              <a:rPr lang="en-GB" b="1" dirty="0" smtClean="0"/>
              <a:t>Data</a:t>
            </a:r>
            <a:r>
              <a:rPr lang="en-GB" dirty="0" smtClean="0"/>
              <a:t> must be sufficiently </a:t>
            </a:r>
            <a:r>
              <a:rPr lang="en-GB" b="1" dirty="0" smtClean="0"/>
              <a:t>protected </a:t>
            </a:r>
            <a:r>
              <a:rPr lang="en-GB" dirty="0" smtClean="0"/>
              <a:t>in its different forms and environments to ensure a correct operation of the application</a:t>
            </a:r>
          </a:p>
          <a:p>
            <a:endParaRPr lang="en-GB" b="1" dirty="0" smtClean="0"/>
          </a:p>
          <a:p>
            <a:r>
              <a:rPr lang="en-GB" b="1" dirty="0" smtClean="0"/>
              <a:t>Legacy</a:t>
            </a:r>
            <a:r>
              <a:rPr lang="en-GB" dirty="0" smtClean="0"/>
              <a:t> management ensures there are no loose ends, often forgotten, in the organisation which may form an easy target to attackers.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11266" name="Picture 2" descr="Image result for data protection dilbe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17" y="3949949"/>
            <a:ext cx="7108530" cy="221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62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Operational Management</a:t>
            </a:r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857375"/>
            <a:ext cx="67151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1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Exercise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Use OWASP SAMM to evaluate the </a:t>
            </a:r>
            <a:br>
              <a:rPr lang="en-GB" sz="2400" dirty="0" smtClean="0"/>
            </a:br>
            <a:r>
              <a:rPr lang="en-GB" sz="2400" dirty="0" smtClean="0"/>
              <a:t>development practices in your own company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Focus on </a:t>
            </a:r>
            <a:r>
              <a:rPr lang="en-GB" sz="2400" i="1" dirty="0" smtClean="0"/>
              <a:t>Operations</a:t>
            </a:r>
            <a:r>
              <a:rPr lang="en-GB" sz="2400" dirty="0" smtClean="0"/>
              <a:t> Business Functions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/>
              <a:t>A</a:t>
            </a:r>
            <a:r>
              <a:rPr lang="en-GB" sz="2400" dirty="0" smtClean="0"/>
              <a:t>pplicable to both Waterfall and Agile models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Using questionnaires (toolbox)</a:t>
            </a:r>
            <a:endParaRPr lang="en-GB" sz="2400" dirty="0"/>
          </a:p>
        </p:txBody>
      </p:sp>
      <p:pic>
        <p:nvPicPr>
          <p:cNvPr id="1026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50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Assessment wrap-up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your company’s score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What’s the average scores for the group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Any odd ratings ?</a:t>
            </a:r>
            <a:endParaRPr lang="en-GB" sz="2400" dirty="0"/>
          </a:p>
        </p:txBody>
      </p:sp>
      <p:pic>
        <p:nvPicPr>
          <p:cNvPr id="7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863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Setting the Target/Roadmap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dirty="0" smtClean="0"/>
              <a:t>Roadmap templates can provide direction for targets</a:t>
            </a:r>
          </a:p>
          <a:p>
            <a:pPr lvl="1"/>
            <a:r>
              <a:rPr lang="en-GB" sz="2400" dirty="0"/>
              <a:t>	</a:t>
            </a:r>
            <a:r>
              <a:rPr lang="en-GB" sz="2400" dirty="0" smtClean="0"/>
              <a:t>What type of company are you ?</a:t>
            </a:r>
          </a:p>
          <a:p>
            <a:endParaRPr lang="en-GB" sz="2400" dirty="0" smtClean="0"/>
          </a:p>
          <a:p>
            <a:r>
              <a:rPr lang="en-GB" sz="2400" dirty="0" smtClean="0"/>
              <a:t>Take into account the company’s risk appetite</a:t>
            </a:r>
          </a:p>
          <a:p>
            <a:endParaRPr lang="en-GB" sz="2400" dirty="0" smtClean="0"/>
          </a:p>
          <a:p>
            <a:r>
              <a:rPr lang="en-GB" sz="2400" dirty="0" smtClean="0"/>
              <a:t>Only include activities where you see added value for the company, even for lower levels</a:t>
            </a:r>
          </a:p>
          <a:p>
            <a:endParaRPr lang="en-GB" sz="2400" dirty="0" smtClean="0"/>
          </a:p>
          <a:p>
            <a:r>
              <a:rPr lang="en-GB" sz="2400" dirty="0" smtClean="0"/>
              <a:t>OWASP SAMM activities have dependencies – use them !</a:t>
            </a:r>
          </a:p>
          <a:p>
            <a:endParaRPr lang="en-GB" sz="2400" dirty="0" smtClean="0"/>
          </a:p>
          <a:p>
            <a:r>
              <a:rPr lang="en-GB" sz="2400" dirty="0" smtClean="0"/>
              <a:t>Think about links with other practices in the company</a:t>
            </a:r>
          </a:p>
          <a:p>
            <a:pPr lvl="1"/>
            <a:r>
              <a:rPr lang="en-GB" sz="2400" dirty="0"/>
              <a:t>	</a:t>
            </a:r>
            <a:r>
              <a:rPr lang="en-GB" sz="2400" dirty="0" smtClean="0"/>
              <a:t>E.g., training, release management, …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841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-128"/>
              </a:rPr>
              <a:t>Staged Roadmap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5" y="1104900"/>
            <a:ext cx="61531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6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Improvement Exercise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Define a target for your company and </a:t>
            </a:r>
            <a:br>
              <a:rPr lang="en-GB" sz="2400" dirty="0" smtClean="0"/>
            </a:br>
            <a:r>
              <a:rPr lang="en-GB" sz="2400" dirty="0" smtClean="0"/>
              <a:t>the phased roadmap to get there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Focus on the most urgent/heavy-impact practices first</a:t>
            </a:r>
          </a:p>
          <a:p>
            <a:pPr marL="927100" lvl="2" indent="-342900">
              <a:buFont typeface="Arial" panose="020B0604020202020204" pitchFamily="34" charset="0"/>
              <a:buChar char="•"/>
            </a:pPr>
            <a:r>
              <a:rPr lang="en-GB" dirty="0"/>
              <a:t>Decide where you want to put the focus for the coming 3 years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Try balancing the complexity and effort of the different step-ups</a:t>
            </a:r>
            <a:endParaRPr lang="en-GB" sz="2400" dirty="0"/>
          </a:p>
        </p:txBody>
      </p:sp>
      <p:pic>
        <p:nvPicPr>
          <p:cNvPr id="7" name="Picture 2" descr="The I-pad, Ebook readers, and the Tech curve « Peasnu's thought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20" y="380639"/>
            <a:ext cx="1600200" cy="14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664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t"/>
          <a:lstStyle/>
          <a:p>
            <a:pPr eaLnBrk="1" hangingPunct="1"/>
            <a:r>
              <a:rPr lang="en-GB" dirty="0" smtClean="0"/>
              <a:t>Application Security Problem</a:t>
            </a:r>
          </a:p>
        </p:txBody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defRPr/>
            </a:pPr>
            <a:endParaRPr lang="en-GB" sz="2800" dirty="0" smtClean="0"/>
          </a:p>
          <a:p>
            <a:pPr marL="0" indent="0" algn="ctr" eaLnBrk="1" hangingPunct="1">
              <a:defRPr/>
            </a:pPr>
            <a:endParaRPr lang="en-GB" sz="2800" dirty="0" smtClean="0"/>
          </a:p>
          <a:p>
            <a:pPr marL="0" indent="0" algn="ctr" eaLnBrk="1" hangingPunct="1">
              <a:defRPr/>
            </a:pPr>
            <a:endParaRPr lang="en-GB" sz="2800" dirty="0" smtClean="0"/>
          </a:p>
          <a:p>
            <a:pPr marL="0" indent="0" algn="ctr" eaLnBrk="1" hangingPunct="1">
              <a:defRPr/>
            </a:pPr>
            <a:endParaRPr lang="en-GB" sz="2800" dirty="0" smtClean="0"/>
          </a:p>
          <a:p>
            <a:pPr marL="0" indent="0" algn="ctr" eaLnBrk="1" hangingPunct="1">
              <a:defRPr/>
            </a:pPr>
            <a:endParaRPr lang="en-GB" sz="2800" dirty="0" smtClean="0"/>
          </a:p>
          <a:p>
            <a:pPr marL="0" indent="0" algn="ctr" eaLnBrk="1" hangingPunct="1">
              <a:defRPr/>
            </a:pPr>
            <a:endParaRPr lang="en-GB" sz="2800" dirty="0" smtClean="0"/>
          </a:p>
          <a:p>
            <a:pPr marL="0" indent="0" algn="ctr" eaLnBrk="1" hangingPunct="1">
              <a:defRPr/>
            </a:pPr>
            <a:endParaRPr lang="en-GB" sz="2800" dirty="0" smtClean="0"/>
          </a:p>
          <a:p>
            <a:pPr marL="0" indent="0" algn="ctr" eaLnBrk="1" hangingPunct="1">
              <a:buNone/>
              <a:defRPr/>
            </a:pPr>
            <a:r>
              <a:rPr lang="en-GB" sz="2800" b="1" dirty="0" smtClean="0">
                <a:solidFill>
                  <a:srgbClr val="FF0000"/>
                </a:solidFill>
              </a:rPr>
              <a:t>75% of vulnerabilities are application related</a:t>
            </a:r>
          </a:p>
          <a:p>
            <a:pPr marL="0" indent="0" eaLnBrk="1" hangingPunct="1">
              <a:defRPr/>
            </a:pPr>
            <a:endParaRPr lang="en-GB" sz="2800" dirty="0" smtClean="0"/>
          </a:p>
        </p:txBody>
      </p:sp>
      <p:pic>
        <p:nvPicPr>
          <p:cNvPr id="103426" name="Picture 2" descr="http://www.voidspace.org.uk/gallery/dilbert/dilbert_fas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5383" y="1170110"/>
            <a:ext cx="5715000" cy="204787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145839" y="5059125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 smtClean="0">
                <a:solidFill>
                  <a:schemeClr val="tx1"/>
                </a:solidFill>
                <a:latin typeface="+mj-lt"/>
              </a:rPr>
              <a:t>Connected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79020" y="4962228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 smtClean="0">
                <a:solidFill>
                  <a:schemeClr val="tx1"/>
                </a:solidFill>
                <a:latin typeface="+mj-lt"/>
              </a:rPr>
              <a:t>Mobile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0352" y="6172200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</a:pPr>
            <a:endParaRPr lang="en-GB" sz="20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3630" y="3544908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 smtClean="0">
                <a:solidFill>
                  <a:schemeClr val="tx1"/>
                </a:solidFill>
                <a:latin typeface="+mj-lt"/>
              </a:rPr>
              <a:t>Software complexity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81800" y="6477000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endParaRPr lang="en-GB" sz="20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28228" y="3549015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 smtClean="0">
                <a:solidFill>
                  <a:schemeClr val="tx1"/>
                </a:solidFill>
                <a:latin typeface="+mj-lt"/>
              </a:rPr>
              <a:t>Technology stacks</a:t>
            </a:r>
            <a:endParaRPr lang="en-GB" sz="32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99197" y="5396230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 smtClean="0">
                <a:solidFill>
                  <a:schemeClr val="tx1"/>
                </a:solidFill>
                <a:latin typeface="+mj-lt"/>
              </a:rPr>
              <a:t>Cloud</a:t>
            </a:r>
            <a:endParaRPr lang="en-GB" sz="32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60309" y="4002108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 smtClean="0">
                <a:solidFill>
                  <a:schemeClr val="tx1"/>
                </a:solidFill>
                <a:latin typeface="+mj-lt"/>
              </a:rPr>
              <a:t>Requirements?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  <p:graphicFrame>
        <p:nvGraphicFramePr>
          <p:cNvPr id="22" name="Diagram 21"/>
          <p:cNvGraphicFramePr/>
          <p:nvPr>
            <p:extLst>
              <p:ext uri="{D42A27DB-BD31-4B8C-83A1-F6EECF244321}">
                <p14:modId xmlns:p14="http://schemas.microsoft.com/office/powerpoint/2010/main" val="2922335281"/>
              </p:ext>
            </p:extLst>
          </p:nvPr>
        </p:nvGraphicFramePr>
        <p:xfrm>
          <a:off x="5707707" y="2155837"/>
          <a:ext cx="4458572" cy="2165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195355" y="5441950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 smtClean="0">
                <a:solidFill>
                  <a:schemeClr val="tx1"/>
                </a:solidFill>
                <a:latin typeface="+mj-lt"/>
              </a:rPr>
              <a:t>Multi-platform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31132" y="5562045"/>
            <a:ext cx="914400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>
              <a:spcAft>
                <a:spcPts val="900"/>
              </a:spcAft>
              <a:buNone/>
            </a:pPr>
            <a:r>
              <a:rPr lang="en-GB" sz="2000" dirty="0" smtClean="0">
                <a:solidFill>
                  <a:schemeClr val="tx1"/>
                </a:solidFill>
                <a:latin typeface="+mj-lt"/>
              </a:rPr>
              <a:t>Responsive Design</a:t>
            </a:r>
          </a:p>
        </p:txBody>
      </p:sp>
    </p:spTree>
    <p:extLst>
      <p:ext uri="{BB962C8B-B14F-4D97-AF65-F5344CB8AC3E}">
        <p14:creationId xmlns:p14="http://schemas.microsoft.com/office/powerpoint/2010/main" val="3951213415"/>
      </p:ext>
    </p:ext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171" grpId="0" build="p"/>
      <p:bldGraphic spid="22" grpId="0">
        <p:bldAsOne/>
      </p:bldGraphic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 Applying OWASP SAMM 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sz="2400" dirty="0" smtClean="0"/>
              <a:t>Lightweight assessment of 15 security practices</a:t>
            </a:r>
          </a:p>
          <a:p>
            <a:pPr marL="127000" indent="0">
              <a:buNone/>
            </a:pPr>
            <a:endParaRPr lang="en-GB" sz="2400" dirty="0" smtClean="0"/>
          </a:p>
          <a:p>
            <a:pPr marL="127000" indent="0">
              <a:buNone/>
            </a:pPr>
            <a:r>
              <a:rPr lang="en-GB" sz="2400" dirty="0" smtClean="0"/>
              <a:t>Your thoughts:</a:t>
            </a: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Representative summary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New insights learned ?</a:t>
            </a:r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Anything not covered ?</a:t>
            </a:r>
            <a:endParaRPr lang="en-GB" sz="2400" dirty="0"/>
          </a:p>
          <a:p>
            <a:pPr marL="469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…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279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Today’s Agenda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 smtClean="0"/>
              <a:t>Introduction to SDLC and OWASP SAMM</a:t>
            </a:r>
          </a:p>
          <a:p>
            <a:r>
              <a:rPr lang="en-GB" sz="2800" dirty="0" smtClean="0"/>
              <a:t>Applying OWASP SAMM</a:t>
            </a:r>
            <a:endParaRPr lang="en-GB" sz="2800" dirty="0"/>
          </a:p>
          <a:p>
            <a:pPr lvl="1"/>
            <a:r>
              <a:rPr lang="en-GB" sz="2400" dirty="0" smtClean="0"/>
              <a:t>Methodology</a:t>
            </a:r>
          </a:p>
          <a:p>
            <a:pPr lvl="1"/>
            <a:r>
              <a:rPr lang="en-GB" sz="2400" dirty="0" smtClean="0"/>
              <a:t>Assessment Governance</a:t>
            </a:r>
          </a:p>
          <a:p>
            <a:pPr lvl="1"/>
            <a:r>
              <a:rPr lang="en-GB" sz="2400" dirty="0" smtClean="0"/>
              <a:t>Assessment Construction</a:t>
            </a:r>
          </a:p>
          <a:p>
            <a:pPr lvl="1"/>
            <a:r>
              <a:rPr lang="en-GB" sz="2400" dirty="0" smtClean="0"/>
              <a:t>Assessment Verification</a:t>
            </a:r>
          </a:p>
          <a:p>
            <a:pPr lvl="1"/>
            <a:r>
              <a:rPr lang="en-GB" sz="2400" dirty="0" smtClean="0"/>
              <a:t>Assessment Operations</a:t>
            </a:r>
          </a:p>
          <a:p>
            <a:pPr lvl="1"/>
            <a:r>
              <a:rPr lang="en-GB" sz="2400" dirty="0" smtClean="0"/>
              <a:t>Setting Improvement Targets</a:t>
            </a:r>
          </a:p>
          <a:p>
            <a:r>
              <a:rPr lang="en-GB" sz="2800" b="1" dirty="0" smtClean="0"/>
              <a:t>OWASP SAMM Tools</a:t>
            </a:r>
          </a:p>
          <a:p>
            <a:r>
              <a:rPr lang="en-GB" sz="2800" dirty="0" smtClean="0"/>
              <a:t>OWASP SAMM Best Practices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753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OWASP SAMM Tools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Translations of the OWASP SAMM model (Spanish, Japanese, </a:t>
            </a:r>
            <a:r>
              <a:rPr lang="en-GB" i="1" dirty="0" smtClean="0"/>
              <a:t>German, </a:t>
            </a:r>
            <a:r>
              <a:rPr lang="en-GB" dirty="0" smtClean="0"/>
              <a:t>Ukrainian, …)</a:t>
            </a:r>
          </a:p>
          <a:p>
            <a:r>
              <a:rPr lang="en-GB" dirty="0" smtClean="0"/>
              <a:t>Assessment questionnaire(s)</a:t>
            </a:r>
          </a:p>
          <a:p>
            <a:r>
              <a:rPr lang="en-GB" dirty="0" smtClean="0"/>
              <a:t>Roadmap chart template</a:t>
            </a:r>
          </a:p>
          <a:p>
            <a:r>
              <a:rPr lang="en-GB" dirty="0" smtClean="0"/>
              <a:t>Project plan template</a:t>
            </a:r>
          </a:p>
          <a:p>
            <a:r>
              <a:rPr lang="en-GB" dirty="0" smtClean="0"/>
              <a:t>OWASP SAMM-BSIMM mapping</a:t>
            </a:r>
          </a:p>
          <a:p>
            <a:r>
              <a:rPr lang="en-GB" b="1" dirty="0" smtClean="0"/>
              <a:t>Benchmark Project</a:t>
            </a:r>
          </a:p>
          <a:p>
            <a:r>
              <a:rPr lang="en-GB" dirty="0" smtClean="0"/>
              <a:t>Mappings to security standards</a:t>
            </a:r>
          </a:p>
          <a:p>
            <a:pPr lvl="1"/>
            <a:r>
              <a:rPr lang="en-GB" dirty="0"/>
              <a:t>	</a:t>
            </a:r>
            <a:r>
              <a:rPr lang="en-GB" sz="2000" dirty="0"/>
              <a:t>ISO/IEC 27034, PCI, </a:t>
            </a:r>
            <a:r>
              <a:rPr lang="en-GB" sz="2000" dirty="0" smtClean="0"/>
              <a:t>…</a:t>
            </a:r>
            <a:endParaRPr lang="en-GB" sz="1200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 rot="20976245">
            <a:off x="4293257" y="1555530"/>
            <a:ext cx="36615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b="1" dirty="0" smtClean="0"/>
              <a:t>OWASP SAMM Assessment </a:t>
            </a:r>
            <a:br>
              <a:rPr lang="en-GB" sz="2000" b="1" dirty="0" smtClean="0"/>
            </a:br>
            <a:r>
              <a:rPr lang="en-GB" sz="2000" b="1" dirty="0" smtClean="0"/>
              <a:t>Toolbox</a:t>
            </a:r>
            <a:endParaRPr lang="en-GB" sz="2000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665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Benchmark Project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40" y="1204080"/>
            <a:ext cx="7310437" cy="5216636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758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OWASP SAMM Benchmarking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 open model for security benchmarking</a:t>
            </a:r>
          </a:p>
          <a:p>
            <a:r>
              <a:rPr lang="en-US" dirty="0" smtClean="0"/>
              <a:t>Consortium of security companies </a:t>
            </a:r>
            <a:r>
              <a:rPr lang="en-US" smtClean="0"/>
              <a:t>working together</a:t>
            </a:r>
            <a:endParaRPr lang="en-US" dirty="0" smtClean="0"/>
          </a:p>
          <a:p>
            <a:r>
              <a:rPr lang="en-US" dirty="0" smtClean="0"/>
              <a:t>Confidentiality maintained between client &amp; security company</a:t>
            </a:r>
          </a:p>
          <a:p>
            <a:r>
              <a:rPr lang="en-US" dirty="0" smtClean="0"/>
              <a:t>Public data anonymized for benchmarking between teams, organizations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479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OWASP SAMM Benchmarking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Validate transformation plans</a:t>
            </a:r>
          </a:p>
          <a:p>
            <a:r>
              <a:rPr lang="en-US" dirty="0" smtClean="0"/>
              <a:t>Supporting existing plans</a:t>
            </a:r>
          </a:p>
          <a:p>
            <a:r>
              <a:rPr lang="en-US" dirty="0" smtClean="0"/>
              <a:t>Clients of various security companies can utilize platform</a:t>
            </a:r>
          </a:p>
          <a:p>
            <a:r>
              <a:rPr lang="en-US" dirty="0" smtClean="0"/>
              <a:t>Find specific maturities in teams and organizations with varying granularity</a:t>
            </a:r>
          </a:p>
          <a:p>
            <a:r>
              <a:rPr lang="en-US" dirty="0" smtClean="0"/>
              <a:t>Bring security maturity testing to the masses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12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150+ OWASP Projects</a:t>
            </a:r>
            <a:endParaRPr lang="nl-B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97572268"/>
              </p:ext>
            </p:extLst>
          </p:nvPr>
        </p:nvGraphicFramePr>
        <p:xfrm>
          <a:off x="0" y="1254125"/>
          <a:ext cx="7358063" cy="4524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7818" y="5895578"/>
            <a:ext cx="7121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/>
              <a:t>https://www.owasp.org/index.php/Category:SAMM-Resources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455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Today’s Agenda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 smtClean="0"/>
              <a:t>Introduction to SDLC and OWASP SAMM</a:t>
            </a:r>
          </a:p>
          <a:p>
            <a:r>
              <a:rPr lang="en-GB" sz="2800" dirty="0" smtClean="0"/>
              <a:t>Applying OWASP SAMM</a:t>
            </a:r>
            <a:endParaRPr lang="en-GB" sz="2800" dirty="0"/>
          </a:p>
          <a:p>
            <a:pPr lvl="1"/>
            <a:r>
              <a:rPr lang="en-GB" sz="2400" dirty="0" smtClean="0"/>
              <a:t>Methodology</a:t>
            </a:r>
          </a:p>
          <a:p>
            <a:pPr lvl="1"/>
            <a:r>
              <a:rPr lang="en-GB" sz="2400" dirty="0" smtClean="0"/>
              <a:t>Assessment Governance</a:t>
            </a:r>
          </a:p>
          <a:p>
            <a:pPr lvl="1"/>
            <a:r>
              <a:rPr lang="en-GB" sz="2400" dirty="0" smtClean="0"/>
              <a:t>Assessment Construction</a:t>
            </a:r>
          </a:p>
          <a:p>
            <a:pPr lvl="1"/>
            <a:r>
              <a:rPr lang="en-GB" sz="2400" dirty="0" smtClean="0"/>
              <a:t>Assessment Verification</a:t>
            </a:r>
          </a:p>
          <a:p>
            <a:pPr lvl="1"/>
            <a:r>
              <a:rPr lang="en-GB" sz="2400" dirty="0" smtClean="0"/>
              <a:t>Assessment Operations</a:t>
            </a:r>
          </a:p>
          <a:p>
            <a:pPr lvl="1"/>
            <a:r>
              <a:rPr lang="en-GB" sz="2400" dirty="0" smtClean="0"/>
              <a:t>Setting Improvement Targets</a:t>
            </a:r>
          </a:p>
          <a:p>
            <a:r>
              <a:rPr lang="en-GB" sz="2800" dirty="0" smtClean="0"/>
              <a:t>OWASP SAMM Tools</a:t>
            </a:r>
          </a:p>
          <a:p>
            <a:r>
              <a:rPr lang="en-GB" sz="2800" b="1" dirty="0" smtClean="0"/>
              <a:t>OWASP SAMM Best Practices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753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importance of a Business Case	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dirty="0" smtClean="0"/>
              <a:t>If you want your company to improve, management buy-in is crucial</a:t>
            </a:r>
          </a:p>
          <a:p>
            <a:pPr>
              <a:buFont typeface="Symbol"/>
              <a:buChar char="Þ"/>
            </a:pPr>
            <a:r>
              <a:rPr lang="en-GB" dirty="0" smtClean="0"/>
              <a:t>You will need a business case to convince them</a:t>
            </a:r>
          </a:p>
          <a:p>
            <a:pPr>
              <a:buFont typeface="Symbol"/>
              <a:buChar char="Þ"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Typical arguments: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Improved security quality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Better cost efficiency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Compliance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Risk management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Customer satisfaction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Reputation management</a:t>
            </a:r>
          </a:p>
        </p:txBody>
      </p:sp>
      <p:pic>
        <p:nvPicPr>
          <p:cNvPr id="4098" name="Picture 2" descr="business-i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58894"/>
            <a:ext cx="3543300" cy="357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94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Entry Points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>
              <a:buNone/>
            </a:pPr>
            <a:r>
              <a:rPr lang="en-GB" dirty="0" smtClean="0"/>
              <a:t>Pick the weak spots that can demonstrate short-term ROI</a:t>
            </a:r>
          </a:p>
          <a:p>
            <a:endParaRPr lang="en-GB" dirty="0" smtClean="0"/>
          </a:p>
          <a:p>
            <a:pPr marL="127000" indent="0">
              <a:buNone/>
            </a:pPr>
            <a:r>
              <a:rPr lang="en-GB" dirty="0" smtClean="0"/>
              <a:t>Typical examples</a:t>
            </a:r>
          </a:p>
          <a:p>
            <a:pPr lvl="2"/>
            <a:r>
              <a:rPr lang="en-GB" sz="2000" dirty="0"/>
              <a:t>Awareness training</a:t>
            </a:r>
          </a:p>
          <a:p>
            <a:pPr lvl="2"/>
            <a:r>
              <a:rPr lang="en-GB" sz="2000" dirty="0"/>
              <a:t>Coding Guidelines</a:t>
            </a:r>
          </a:p>
          <a:p>
            <a:pPr lvl="2"/>
            <a:r>
              <a:rPr lang="en-GB" sz="2000" dirty="0"/>
              <a:t>External </a:t>
            </a:r>
            <a:r>
              <a:rPr lang="en-GB" sz="2000" dirty="0" err="1"/>
              <a:t>Pentesting</a:t>
            </a:r>
            <a:endParaRPr lang="en-GB" sz="2000" dirty="0"/>
          </a:p>
          <a:p>
            <a:pPr marL="1371600" lvl="2" indent="-457200">
              <a:buFont typeface="+mj-lt"/>
              <a:buAutoNum type="arabicPeriod"/>
            </a:pPr>
            <a:endParaRPr lang="en-GB" dirty="0" smtClean="0"/>
          </a:p>
          <a:p>
            <a:pPr marL="127000" indent="0">
              <a:buNone/>
            </a:pPr>
            <a:r>
              <a:rPr lang="en-GB" dirty="0"/>
              <a:t>Success will help you in continuing your effort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smtClean="0"/>
              <a:t>SAMM Training, OWASP Global AppSec, Amsterdam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909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wC Red">
    <a:dk1>
      <a:srgbClr val="000000"/>
    </a:dk1>
    <a:lt1>
      <a:srgbClr val="FFFFFF"/>
    </a:lt1>
    <a:dk2>
      <a:srgbClr val="E0301E"/>
    </a:dk2>
    <a:lt2>
      <a:srgbClr val="FFFFFF"/>
    </a:lt2>
    <a:accent1>
      <a:srgbClr val="E0301E"/>
    </a:accent1>
    <a:accent2>
      <a:srgbClr val="A32020"/>
    </a:accent2>
    <a:accent3>
      <a:srgbClr val="E27588"/>
    </a:accent3>
    <a:accent4>
      <a:srgbClr val="602320"/>
    </a:accent4>
    <a:accent5>
      <a:srgbClr val="FFB600"/>
    </a:accent5>
    <a:accent6>
      <a:srgbClr val="DC6900"/>
    </a:accent6>
    <a:hlink>
      <a:srgbClr val="0000FF"/>
    </a:hlink>
    <a:folHlink>
      <a:srgbClr val="00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16513</TotalTime>
  <Words>3664</Words>
  <Application>Microsoft Office PowerPoint</Application>
  <PresentationFormat>On-screen Show (4:3)</PresentationFormat>
  <Paragraphs>968</Paragraphs>
  <Slides>108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108</vt:i4>
      </vt:variant>
    </vt:vector>
  </HeadingPairs>
  <TitlesOfParts>
    <vt:vector size="117" baseType="lpstr">
      <vt:lpstr>ＭＳ Ｐゴシック</vt:lpstr>
      <vt:lpstr>Arial</vt:lpstr>
      <vt:lpstr>Calibri</vt:lpstr>
      <vt:lpstr>Georgia</vt:lpstr>
      <vt:lpstr>Gill Sans</vt:lpstr>
      <vt:lpstr>Symbol</vt:lpstr>
      <vt:lpstr>Tahoma</vt:lpstr>
      <vt:lpstr>ヒラギノ角ゴ ProN W3</vt:lpstr>
      <vt:lpstr>Office Theme</vt:lpstr>
      <vt:lpstr>Your Dynamic Software Security Journey with OWASP SAMM2</vt:lpstr>
      <vt:lpstr>PowerPoint Presentation</vt:lpstr>
      <vt:lpstr>Bart?</vt:lpstr>
      <vt:lpstr>This training ?</vt:lpstr>
      <vt:lpstr>Timing</vt:lpstr>
      <vt:lpstr>Rules of the House</vt:lpstr>
      <vt:lpstr>Preparation</vt:lpstr>
      <vt:lpstr>Today’s Agenda</vt:lpstr>
      <vt:lpstr>Application Security Problem</vt:lpstr>
      <vt:lpstr>Application Security Symbiosis</vt:lpstr>
      <vt:lpstr>Application Security during Software Development</vt:lpstr>
      <vt:lpstr>The State-of-Practice in Secure Software Development</vt:lpstr>
      <vt:lpstr>SDLC ?</vt:lpstr>
      <vt:lpstr>SDLC Cornerstones</vt:lpstr>
      <vt:lpstr>SDLC-related initiatives</vt:lpstr>
      <vt:lpstr>Why a Maturity Model ?</vt:lpstr>
      <vt:lpstr>Key changes in SAMM v2.0 </vt:lpstr>
      <vt:lpstr>OWASP SAMM vs. BSIMM</vt:lpstr>
      <vt:lpstr>OWASP SAMM 101</vt:lpstr>
      <vt:lpstr>SAMM Business Functions</vt:lpstr>
      <vt:lpstr>SAMM Security Practices </vt:lpstr>
      <vt:lpstr>PowerPoint Presentation</vt:lpstr>
      <vt:lpstr>Under each Security Practice</vt:lpstr>
      <vt:lpstr>Example: Verification - Requirements Testing </vt:lpstr>
      <vt:lpstr>Per Level, SAMM defines...</vt:lpstr>
      <vt:lpstr>Applying the model</vt:lpstr>
      <vt:lpstr>Conducting assessments</vt:lpstr>
      <vt:lpstr>Assessment process</vt:lpstr>
      <vt:lpstr>Creating Scorecards</vt:lpstr>
      <vt:lpstr>Roadmap templates</vt:lpstr>
      <vt:lpstr>Today’s Agenda</vt:lpstr>
      <vt:lpstr>Before you begin</vt:lpstr>
      <vt:lpstr>What’s your Company Maturity ?</vt:lpstr>
      <vt:lpstr>Complicating factors, anyone ?</vt:lpstr>
      <vt:lpstr>Typical Approach</vt:lpstr>
      <vt:lpstr>Prepare</vt:lpstr>
      <vt:lpstr>Assess</vt:lpstr>
      <vt:lpstr>Set The Target</vt:lpstr>
      <vt:lpstr>Define the plan</vt:lpstr>
      <vt:lpstr>Implement</vt:lpstr>
      <vt:lpstr>Roll-out</vt:lpstr>
      <vt:lpstr>PowerPoint Presentation</vt:lpstr>
      <vt:lpstr>Strategy &amp; Metrics</vt:lpstr>
      <vt:lpstr>Strategy &amp; Metrics</vt:lpstr>
      <vt:lpstr>Policy &amp; Compliance</vt:lpstr>
      <vt:lpstr>Policy &amp; Compliance</vt:lpstr>
      <vt:lpstr>Education &amp; Guidance</vt:lpstr>
      <vt:lpstr>Education &amp; Guidance</vt:lpstr>
      <vt:lpstr>Assessment Exercise</vt:lpstr>
      <vt:lpstr>Assessment wrap-up</vt:lpstr>
      <vt:lpstr>PowerPoint Presentation</vt:lpstr>
      <vt:lpstr>Threat Assessment</vt:lpstr>
      <vt:lpstr>Threat Assessment</vt:lpstr>
      <vt:lpstr>Security Requirements</vt:lpstr>
      <vt:lpstr>Security Requirements</vt:lpstr>
      <vt:lpstr>Secure Architecture</vt:lpstr>
      <vt:lpstr>Secure Architecture</vt:lpstr>
      <vt:lpstr>Assessment Exercise</vt:lpstr>
      <vt:lpstr>Assessment wrap-up</vt:lpstr>
      <vt:lpstr>PowerPoint Presentation</vt:lpstr>
      <vt:lpstr>Secure Build</vt:lpstr>
      <vt:lpstr>Secure Build</vt:lpstr>
      <vt:lpstr>Secure Deployment</vt:lpstr>
      <vt:lpstr>Secure Deployment</vt:lpstr>
      <vt:lpstr>Defect Management</vt:lpstr>
      <vt:lpstr>Defect Management</vt:lpstr>
      <vt:lpstr>Assessment Exercise</vt:lpstr>
      <vt:lpstr>Assessment wrap-up</vt:lpstr>
      <vt:lpstr>PowerPoint Presentation</vt:lpstr>
      <vt:lpstr>Architecture Assessment</vt:lpstr>
      <vt:lpstr>Architecture Assessment</vt:lpstr>
      <vt:lpstr>Requirements Testing</vt:lpstr>
      <vt:lpstr>Requirements Testing</vt:lpstr>
      <vt:lpstr>Security Testing</vt:lpstr>
      <vt:lpstr>Security Testing</vt:lpstr>
      <vt:lpstr>Assessment Exercise</vt:lpstr>
      <vt:lpstr>Assessment wrap-up</vt:lpstr>
      <vt:lpstr>PowerPoint Presentation</vt:lpstr>
      <vt:lpstr>Incident Management</vt:lpstr>
      <vt:lpstr>Incident Management</vt:lpstr>
      <vt:lpstr>Environment Management</vt:lpstr>
      <vt:lpstr>Environment Management</vt:lpstr>
      <vt:lpstr>Operational Management</vt:lpstr>
      <vt:lpstr>Operational Management</vt:lpstr>
      <vt:lpstr>Assessment Exercise</vt:lpstr>
      <vt:lpstr>Assessment wrap-up</vt:lpstr>
      <vt:lpstr>Setting the Target/Roadmap</vt:lpstr>
      <vt:lpstr>Staged Roadmap</vt:lpstr>
      <vt:lpstr>Improvement Exercise</vt:lpstr>
      <vt:lpstr>Conclusion Applying OWASP SAMM </vt:lpstr>
      <vt:lpstr>Today’s Agenda</vt:lpstr>
      <vt:lpstr>OWASP SAMM Tools</vt:lpstr>
      <vt:lpstr>Benchmark Project</vt:lpstr>
      <vt:lpstr>OWASP SAMM Benchmarking Overview</vt:lpstr>
      <vt:lpstr>OWASP SAMM Benchmarking Benefits</vt:lpstr>
      <vt:lpstr>150+ OWASP Projects</vt:lpstr>
      <vt:lpstr>Today’s Agenda</vt:lpstr>
      <vt:lpstr>The importance of a Business Case </vt:lpstr>
      <vt:lpstr>Entry Points</vt:lpstr>
      <vt:lpstr>Application categorization</vt:lpstr>
      <vt:lpstr>Communication &amp; Support</vt:lpstr>
      <vt:lpstr>Monitoring &amp; Metrics</vt:lpstr>
      <vt:lpstr>Responsibilities</vt:lpstr>
      <vt:lpstr>The Power of Default Security</vt:lpstr>
      <vt:lpstr>Critical Success Factors</vt:lpstr>
      <vt:lpstr>Conclusions</vt:lpstr>
      <vt:lpstr>SDLC Cornerstones (recap)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sebastiendeleersnyde</dc:creator>
  <cp:lastModifiedBy>Bart De Win</cp:lastModifiedBy>
  <cp:revision>238</cp:revision>
  <dcterms:modified xsi:type="dcterms:W3CDTF">2019-10-15T13:44:29Z</dcterms:modified>
</cp:coreProperties>
</file>